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  <p:sldMasterId id="2147483741" r:id="rId6"/>
  </p:sldMasterIdLst>
  <p:notesMasterIdLst>
    <p:notesMasterId r:id="rId19"/>
  </p:notesMasterIdLst>
  <p:sldIdLst>
    <p:sldId id="2147471306" r:id="rId7"/>
    <p:sldId id="2147471307" r:id="rId8"/>
    <p:sldId id="2147471308" r:id="rId9"/>
    <p:sldId id="2141410854" r:id="rId10"/>
    <p:sldId id="2141410855" r:id="rId11"/>
    <p:sldId id="2141410882" r:id="rId12"/>
    <p:sldId id="2141410857" r:id="rId13"/>
    <p:sldId id="2141410858" r:id="rId14"/>
    <p:sldId id="2141410856" r:id="rId15"/>
    <p:sldId id="2141410859" r:id="rId16"/>
    <p:sldId id="2141410860" r:id="rId17"/>
    <p:sldId id="21414108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085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Aloysius [JACSG NON J&amp;J]" userId="e4336a4a-4021-469e-883a-a372f1bc5ee6" providerId="ADAL" clId="{62056CCE-A1CD-497C-8733-916E92DBEFF2}"/>
    <pc:docChg chg="addSld delSld modSld">
      <pc:chgData name="Ho, Aloysius [JACSG NON J&amp;J]" userId="e4336a4a-4021-469e-883a-a372f1bc5ee6" providerId="ADAL" clId="{62056CCE-A1CD-497C-8733-916E92DBEFF2}" dt="2023-02-01T03:26:25.207" v="3" actId="47"/>
      <pc:docMkLst>
        <pc:docMk/>
      </pc:docMkLst>
      <pc:sldChg chg="del">
        <pc:chgData name="Ho, Aloysius [JACSG NON J&amp;J]" userId="e4336a4a-4021-469e-883a-a372f1bc5ee6" providerId="ADAL" clId="{62056CCE-A1CD-497C-8733-916E92DBEFF2}" dt="2023-01-31T09:35:15.618" v="1" actId="47"/>
        <pc:sldMkLst>
          <pc:docMk/>
          <pc:sldMk cId="71054737" sldId="2141410853"/>
        </pc:sldMkLst>
      </pc:sldChg>
      <pc:sldChg chg="del">
        <pc:chgData name="Ho, Aloysius [JACSG NON J&amp;J]" userId="e4336a4a-4021-469e-883a-a372f1bc5ee6" providerId="ADAL" clId="{62056CCE-A1CD-497C-8733-916E92DBEFF2}" dt="2023-02-01T03:26:25.207" v="3" actId="47"/>
        <pc:sldMkLst>
          <pc:docMk/>
          <pc:sldMk cId="2660529998" sldId="2147471304"/>
        </pc:sldMkLst>
      </pc:sldChg>
      <pc:sldChg chg="del">
        <pc:chgData name="Ho, Aloysius [JACSG NON J&amp;J]" userId="e4336a4a-4021-469e-883a-a372f1bc5ee6" providerId="ADAL" clId="{62056CCE-A1CD-497C-8733-916E92DBEFF2}" dt="2023-02-01T03:26:25.207" v="3" actId="47"/>
        <pc:sldMkLst>
          <pc:docMk/>
          <pc:sldMk cId="1813014387" sldId="2147471305"/>
        </pc:sldMkLst>
      </pc:sldChg>
      <pc:sldChg chg="add">
        <pc:chgData name="Ho, Aloysius [JACSG NON J&amp;J]" userId="e4336a4a-4021-469e-883a-a372f1bc5ee6" providerId="ADAL" clId="{62056CCE-A1CD-497C-8733-916E92DBEFF2}" dt="2023-01-31T09:35:13.635" v="0"/>
        <pc:sldMkLst>
          <pc:docMk/>
          <pc:sldMk cId="4028836869" sldId="2147471306"/>
        </pc:sldMkLst>
      </pc:sldChg>
      <pc:sldChg chg="add">
        <pc:chgData name="Ho, Aloysius [JACSG NON J&amp;J]" userId="e4336a4a-4021-469e-883a-a372f1bc5ee6" providerId="ADAL" clId="{62056CCE-A1CD-497C-8733-916E92DBEFF2}" dt="2023-02-01T03:26:20.143" v="2"/>
        <pc:sldMkLst>
          <pc:docMk/>
          <pc:sldMk cId="894828607" sldId="2147471307"/>
        </pc:sldMkLst>
      </pc:sldChg>
      <pc:sldChg chg="add">
        <pc:chgData name="Ho, Aloysius [JACSG NON J&amp;J]" userId="e4336a4a-4021-469e-883a-a372f1bc5ee6" providerId="ADAL" clId="{62056CCE-A1CD-497C-8733-916E92DBEFF2}" dt="2023-02-01T03:26:20.143" v="2"/>
        <pc:sldMkLst>
          <pc:docMk/>
          <pc:sldMk cId="2065713918" sldId="214747130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237446-AEFD-49C7-AD7D-C5BF17CF32E8}" type="doc">
      <dgm:prSet loTypeId="urn:microsoft.com/office/officeart/2005/8/layout/hProcess9" loCatId="process" qsTypeId="urn:microsoft.com/office/officeart/2005/8/quickstyle/simple1" qsCatId="simple" csTypeId="urn:microsoft.com/office/officeart/2005/8/colors/accent3_4" csCatId="accent3" phldr="1"/>
      <dgm:spPr/>
    </dgm:pt>
    <dgm:pt modelId="{8B25FEC2-0EED-4BBF-8415-9D2A88900493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IN" sz="1400" b="1">
              <a:latin typeface="Verdana" panose="020B0604030504040204" pitchFamily="34" charset="0"/>
              <a:ea typeface="Verdana" panose="020B0604030504040204" pitchFamily="34" charset="0"/>
            </a:rPr>
            <a:t>Early identification of patients at risk of </a:t>
          </a:r>
          <a:r>
            <a:rPr lang="en-NZ" sz="1400" b="1" i="1">
              <a:latin typeface="Verdana" panose="020B0604030504040204" pitchFamily="34" charset="0"/>
              <a:ea typeface="Verdana" panose="020B0604030504040204" pitchFamily="34" charset="0"/>
            </a:rPr>
            <a:t>post-operative recurrence </a:t>
          </a:r>
          <a:endParaRPr lang="en-IN" sz="1400" b="1" i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3C62D67-3E1A-47A1-9FE2-3CADAED3E9C9}" type="parTrans" cxnId="{ED77AFDD-7D62-41F2-A10D-32DB11927508}">
      <dgm:prSet/>
      <dgm:spPr/>
      <dgm:t>
        <a:bodyPr/>
        <a:lstStyle/>
        <a:p>
          <a:endParaRPr lang="en-IN"/>
        </a:p>
      </dgm:t>
    </dgm:pt>
    <dgm:pt modelId="{1E7A2FA1-B8F7-463D-9C11-C4B446F95F3F}" type="sibTrans" cxnId="{ED77AFDD-7D62-41F2-A10D-32DB11927508}">
      <dgm:prSet/>
      <dgm:spPr/>
      <dgm:t>
        <a:bodyPr/>
        <a:lstStyle/>
        <a:p>
          <a:endParaRPr lang="en-IN"/>
        </a:p>
      </dgm:t>
    </dgm:pt>
    <dgm:pt modelId="{F6E2F461-3497-4B10-940A-13B0988FE4B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IN" sz="1400" b="1">
              <a:latin typeface="Verdana" panose="020B0604030504040204" pitchFamily="34" charset="0"/>
              <a:ea typeface="Verdana" panose="020B0604030504040204" pitchFamily="34" charset="0"/>
            </a:rPr>
            <a:t>Prevention of recurrence</a:t>
          </a:r>
        </a:p>
      </dgm:t>
    </dgm:pt>
    <dgm:pt modelId="{6AB26848-FFDC-46A3-BEFB-820A62CC7748}" type="parTrans" cxnId="{F0A31A5A-A405-4079-874C-7E31F58E088C}">
      <dgm:prSet/>
      <dgm:spPr/>
      <dgm:t>
        <a:bodyPr/>
        <a:lstStyle/>
        <a:p>
          <a:endParaRPr lang="en-IN"/>
        </a:p>
      </dgm:t>
    </dgm:pt>
    <dgm:pt modelId="{8D8F26BA-9E0A-4068-B1CB-6E65333D610C}" type="sibTrans" cxnId="{F0A31A5A-A405-4079-874C-7E31F58E088C}">
      <dgm:prSet/>
      <dgm:spPr/>
      <dgm:t>
        <a:bodyPr/>
        <a:lstStyle/>
        <a:p>
          <a:endParaRPr lang="en-IN"/>
        </a:p>
      </dgm:t>
    </dgm:pt>
    <dgm:pt modelId="{47D61B2F-5133-4CFF-AE4D-0E44F90A3D5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IN" sz="1400" b="1">
              <a:latin typeface="Verdana" panose="020B0604030504040204" pitchFamily="34" charset="0"/>
              <a:ea typeface="Verdana" panose="020B0604030504040204" pitchFamily="34" charset="0"/>
            </a:rPr>
            <a:t>Follow-up with IUS: non-invasive alternative to endoscopy</a:t>
          </a:r>
        </a:p>
      </dgm:t>
    </dgm:pt>
    <dgm:pt modelId="{6A775A8F-6F35-4D2C-9B0C-A510A727353B}" type="sibTrans" cxnId="{E11272BA-4F0E-4A52-9848-A6E00243F46E}">
      <dgm:prSet/>
      <dgm:spPr/>
      <dgm:t>
        <a:bodyPr/>
        <a:lstStyle/>
        <a:p>
          <a:endParaRPr lang="en-IN"/>
        </a:p>
      </dgm:t>
    </dgm:pt>
    <dgm:pt modelId="{A0323ECF-534F-4D16-B285-80C5EF0B9D16}" type="parTrans" cxnId="{E11272BA-4F0E-4A52-9848-A6E00243F46E}">
      <dgm:prSet/>
      <dgm:spPr/>
      <dgm:t>
        <a:bodyPr/>
        <a:lstStyle/>
        <a:p>
          <a:endParaRPr lang="en-IN"/>
        </a:p>
      </dgm:t>
    </dgm:pt>
    <dgm:pt modelId="{910D1221-C8EC-4A2C-93CF-2C87EA1BABBE}" type="pres">
      <dgm:prSet presAssocID="{C9237446-AEFD-49C7-AD7D-C5BF17CF32E8}" presName="CompostProcess" presStyleCnt="0">
        <dgm:presLayoutVars>
          <dgm:dir/>
          <dgm:resizeHandles val="exact"/>
        </dgm:presLayoutVars>
      </dgm:prSet>
      <dgm:spPr/>
    </dgm:pt>
    <dgm:pt modelId="{5D1B3C23-6A75-4D6A-8AFE-C4FDF15943C4}" type="pres">
      <dgm:prSet presAssocID="{C9237446-AEFD-49C7-AD7D-C5BF17CF32E8}" presName="arrow" presStyleLbl="bgShp" presStyleIdx="0" presStyleCnt="1"/>
      <dgm:spPr>
        <a:solidFill>
          <a:srgbClr val="D8D8D8"/>
        </a:solidFill>
      </dgm:spPr>
    </dgm:pt>
    <dgm:pt modelId="{12FD163B-964C-4156-99A3-D5A19240E9B6}" type="pres">
      <dgm:prSet presAssocID="{C9237446-AEFD-49C7-AD7D-C5BF17CF32E8}" presName="linearProcess" presStyleCnt="0"/>
      <dgm:spPr/>
    </dgm:pt>
    <dgm:pt modelId="{43216DBD-F1D9-4E7B-9DC7-4E0410D8DA6C}" type="pres">
      <dgm:prSet presAssocID="{47D61B2F-5133-4CFF-AE4D-0E44F90A3D5C}" presName="textNode" presStyleLbl="node1" presStyleIdx="0" presStyleCnt="3">
        <dgm:presLayoutVars>
          <dgm:bulletEnabled val="1"/>
        </dgm:presLayoutVars>
      </dgm:prSet>
      <dgm:spPr/>
    </dgm:pt>
    <dgm:pt modelId="{E7CE8097-9D9A-44AA-BEB2-1F955CD9820F}" type="pres">
      <dgm:prSet presAssocID="{6A775A8F-6F35-4D2C-9B0C-A510A727353B}" presName="sibTrans" presStyleCnt="0"/>
      <dgm:spPr/>
    </dgm:pt>
    <dgm:pt modelId="{8763BF3D-22AE-41F3-8C72-E47A6CC740F4}" type="pres">
      <dgm:prSet presAssocID="{8B25FEC2-0EED-4BBF-8415-9D2A88900493}" presName="textNode" presStyleLbl="node1" presStyleIdx="1" presStyleCnt="3">
        <dgm:presLayoutVars>
          <dgm:bulletEnabled val="1"/>
        </dgm:presLayoutVars>
      </dgm:prSet>
      <dgm:spPr/>
    </dgm:pt>
    <dgm:pt modelId="{08E2199F-1430-41AC-905E-42EF24B6678B}" type="pres">
      <dgm:prSet presAssocID="{1E7A2FA1-B8F7-463D-9C11-C4B446F95F3F}" presName="sibTrans" presStyleCnt="0"/>
      <dgm:spPr/>
    </dgm:pt>
    <dgm:pt modelId="{8E53B99A-833C-4283-AF46-B64701FF3A92}" type="pres">
      <dgm:prSet presAssocID="{F6E2F461-3497-4B10-940A-13B0988FE4B6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7825253-1148-43B1-8DD3-4A211B091F86}" type="presOf" srcId="{8B25FEC2-0EED-4BBF-8415-9D2A88900493}" destId="{8763BF3D-22AE-41F3-8C72-E47A6CC740F4}" srcOrd="0" destOrd="0" presId="urn:microsoft.com/office/officeart/2005/8/layout/hProcess9"/>
    <dgm:cxn modelId="{F0A31A5A-A405-4079-874C-7E31F58E088C}" srcId="{C9237446-AEFD-49C7-AD7D-C5BF17CF32E8}" destId="{F6E2F461-3497-4B10-940A-13B0988FE4B6}" srcOrd="2" destOrd="0" parTransId="{6AB26848-FFDC-46A3-BEFB-820A62CC7748}" sibTransId="{8D8F26BA-9E0A-4068-B1CB-6E65333D610C}"/>
    <dgm:cxn modelId="{9357C18C-4454-404F-A611-9956A6C227DB}" type="presOf" srcId="{C9237446-AEFD-49C7-AD7D-C5BF17CF32E8}" destId="{910D1221-C8EC-4A2C-93CF-2C87EA1BABBE}" srcOrd="0" destOrd="0" presId="urn:microsoft.com/office/officeart/2005/8/layout/hProcess9"/>
    <dgm:cxn modelId="{00264AA1-0D03-4565-8265-C7600A3301A2}" type="presOf" srcId="{47D61B2F-5133-4CFF-AE4D-0E44F90A3D5C}" destId="{43216DBD-F1D9-4E7B-9DC7-4E0410D8DA6C}" srcOrd="0" destOrd="0" presId="urn:microsoft.com/office/officeart/2005/8/layout/hProcess9"/>
    <dgm:cxn modelId="{B93EA4A1-0453-4655-97AE-E8845177EC5E}" type="presOf" srcId="{F6E2F461-3497-4B10-940A-13B0988FE4B6}" destId="{8E53B99A-833C-4283-AF46-B64701FF3A92}" srcOrd="0" destOrd="0" presId="urn:microsoft.com/office/officeart/2005/8/layout/hProcess9"/>
    <dgm:cxn modelId="{E11272BA-4F0E-4A52-9848-A6E00243F46E}" srcId="{C9237446-AEFD-49C7-AD7D-C5BF17CF32E8}" destId="{47D61B2F-5133-4CFF-AE4D-0E44F90A3D5C}" srcOrd="0" destOrd="0" parTransId="{A0323ECF-534F-4D16-B285-80C5EF0B9D16}" sibTransId="{6A775A8F-6F35-4D2C-9B0C-A510A727353B}"/>
    <dgm:cxn modelId="{ED77AFDD-7D62-41F2-A10D-32DB11927508}" srcId="{C9237446-AEFD-49C7-AD7D-C5BF17CF32E8}" destId="{8B25FEC2-0EED-4BBF-8415-9D2A88900493}" srcOrd="1" destOrd="0" parTransId="{C3C62D67-3E1A-47A1-9FE2-3CADAED3E9C9}" sibTransId="{1E7A2FA1-B8F7-463D-9C11-C4B446F95F3F}"/>
    <dgm:cxn modelId="{9D47DF27-1E72-432F-94E9-195191431F7E}" type="presParOf" srcId="{910D1221-C8EC-4A2C-93CF-2C87EA1BABBE}" destId="{5D1B3C23-6A75-4D6A-8AFE-C4FDF15943C4}" srcOrd="0" destOrd="0" presId="urn:microsoft.com/office/officeart/2005/8/layout/hProcess9"/>
    <dgm:cxn modelId="{D1864DD0-F874-4DCC-A8D1-55446E67B335}" type="presParOf" srcId="{910D1221-C8EC-4A2C-93CF-2C87EA1BABBE}" destId="{12FD163B-964C-4156-99A3-D5A19240E9B6}" srcOrd="1" destOrd="0" presId="urn:microsoft.com/office/officeart/2005/8/layout/hProcess9"/>
    <dgm:cxn modelId="{35FF0303-65BA-47CE-85B1-D221635859D6}" type="presParOf" srcId="{12FD163B-964C-4156-99A3-D5A19240E9B6}" destId="{43216DBD-F1D9-4E7B-9DC7-4E0410D8DA6C}" srcOrd="0" destOrd="0" presId="urn:microsoft.com/office/officeart/2005/8/layout/hProcess9"/>
    <dgm:cxn modelId="{DAEB0AD9-7DEA-435F-9919-0740BDAC51D1}" type="presParOf" srcId="{12FD163B-964C-4156-99A3-D5A19240E9B6}" destId="{E7CE8097-9D9A-44AA-BEB2-1F955CD9820F}" srcOrd="1" destOrd="0" presId="urn:microsoft.com/office/officeart/2005/8/layout/hProcess9"/>
    <dgm:cxn modelId="{288D196B-0D9A-489D-A1C2-0AD772FC0AF2}" type="presParOf" srcId="{12FD163B-964C-4156-99A3-D5A19240E9B6}" destId="{8763BF3D-22AE-41F3-8C72-E47A6CC740F4}" srcOrd="2" destOrd="0" presId="urn:microsoft.com/office/officeart/2005/8/layout/hProcess9"/>
    <dgm:cxn modelId="{3584A342-3908-448B-AB13-3297DD44EBB7}" type="presParOf" srcId="{12FD163B-964C-4156-99A3-D5A19240E9B6}" destId="{08E2199F-1430-41AC-905E-42EF24B6678B}" srcOrd="3" destOrd="0" presId="urn:microsoft.com/office/officeart/2005/8/layout/hProcess9"/>
    <dgm:cxn modelId="{07AD65A7-FB35-47A3-9303-0540FBB3F671}" type="presParOf" srcId="{12FD163B-964C-4156-99A3-D5A19240E9B6}" destId="{8E53B99A-833C-4283-AF46-B64701FF3A9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72424-BC6A-41B7-8C23-7582480D38A5}" type="doc">
      <dgm:prSet loTypeId="urn:microsoft.com/office/officeart/2005/8/layout/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9E4FAE31-94EA-401C-87DE-23360C43FA9B}">
      <dgm:prSet phldrT="[Text]" custT="1"/>
      <dgm:spPr/>
      <dgm:t>
        <a:bodyPr/>
        <a:lstStyle/>
        <a:p>
          <a:r>
            <a:rPr lang="en-IN" sz="1400" b="1">
              <a:latin typeface="Verdana" panose="020B0604030504040204" pitchFamily="34" charset="0"/>
              <a:ea typeface="Verdana" panose="020B0604030504040204" pitchFamily="34" charset="0"/>
            </a:rPr>
            <a:t>Treat to target:</a:t>
          </a:r>
        </a:p>
        <a:p>
          <a:r>
            <a:rPr lang="en-IN" sz="1400">
              <a:latin typeface="Verdana" panose="020B0604030504040204" pitchFamily="34" charset="0"/>
              <a:ea typeface="Verdana" panose="020B0604030504040204" pitchFamily="34" charset="0"/>
            </a:rPr>
            <a:t>Complete and objective control of inflammation for superior long-term outcomes</a:t>
          </a:r>
        </a:p>
      </dgm:t>
    </dgm:pt>
    <dgm:pt modelId="{FC1E4F4C-3CFB-419D-A90E-4296081482C6}" type="parTrans" cxnId="{FF833185-9503-4D02-979D-A08FF5E2B15D}">
      <dgm:prSet/>
      <dgm:spPr/>
      <dgm:t>
        <a:bodyPr/>
        <a:lstStyle/>
        <a:p>
          <a:endParaRPr lang="en-IN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73E178C-79CA-4C03-8254-D81584893B40}" type="sibTrans" cxnId="{FF833185-9503-4D02-979D-A08FF5E2B15D}">
      <dgm:prSet/>
      <dgm:spPr/>
      <dgm:t>
        <a:bodyPr/>
        <a:lstStyle/>
        <a:p>
          <a:endParaRPr lang="en-IN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A0D80B3-B15A-44A1-B5BD-DB5984FD47E0}">
      <dgm:prSet phldrT="[Text]" custT="1"/>
      <dgm:spPr/>
      <dgm:t>
        <a:bodyPr/>
        <a:lstStyle/>
        <a:p>
          <a:pPr algn="ctr"/>
          <a:r>
            <a:rPr lang="en-IN" sz="1400">
              <a:latin typeface="Verdana" panose="020B0604030504040204" pitchFamily="34" charset="0"/>
              <a:ea typeface="Verdana" panose="020B0604030504040204" pitchFamily="34" charset="0"/>
            </a:rPr>
            <a:t>Requires close monitoring with non-invasive, accurate, reliable and cheap modality</a:t>
          </a:r>
        </a:p>
      </dgm:t>
    </dgm:pt>
    <dgm:pt modelId="{712F6AFF-7CAF-49A4-BF2D-C09D1FEA8C16}" type="parTrans" cxnId="{08D0F3AE-E2F1-40CA-AF52-2FFCDA0AD097}">
      <dgm:prSet/>
      <dgm:spPr/>
      <dgm:t>
        <a:bodyPr/>
        <a:lstStyle/>
        <a:p>
          <a:endParaRPr lang="en-IN"/>
        </a:p>
      </dgm:t>
    </dgm:pt>
    <dgm:pt modelId="{1C815291-5DB0-4D4F-9A69-6531D1692D93}" type="sibTrans" cxnId="{08D0F3AE-E2F1-40CA-AF52-2FFCDA0AD097}">
      <dgm:prSet/>
      <dgm:spPr/>
      <dgm:t>
        <a:bodyPr/>
        <a:lstStyle/>
        <a:p>
          <a:endParaRPr lang="en-IN"/>
        </a:p>
      </dgm:t>
    </dgm:pt>
    <dgm:pt modelId="{33A0689D-317B-46BD-9222-3E94BF8134EE}">
      <dgm:prSet phldrT="[Text]" custT="1"/>
      <dgm:spPr/>
      <dgm:t>
        <a:bodyPr/>
        <a:lstStyle/>
        <a:p>
          <a:pPr algn="ctr"/>
          <a:r>
            <a:rPr lang="en-IN" sz="1400" b="1">
              <a:latin typeface="Verdana" panose="020B0604030504040204" pitchFamily="34" charset="0"/>
              <a:ea typeface="Verdana" panose="020B0604030504040204" pitchFamily="34" charset="0"/>
            </a:rPr>
            <a:t>Patients prefer IUS over other modalities like endoscopy, MRI, CT</a:t>
          </a:r>
          <a:endParaRPr lang="en-IN" sz="1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B3EE5BD-ADE8-4041-BAE6-330A4DF74AAD}" type="parTrans" cxnId="{30EE4943-5550-441A-B96C-6E1A3BAF67A4}">
      <dgm:prSet/>
      <dgm:spPr/>
      <dgm:t>
        <a:bodyPr/>
        <a:lstStyle/>
        <a:p>
          <a:endParaRPr lang="en-IN"/>
        </a:p>
      </dgm:t>
    </dgm:pt>
    <dgm:pt modelId="{EF072E96-0103-4B91-917E-581F0BB41CB0}" type="sibTrans" cxnId="{30EE4943-5550-441A-B96C-6E1A3BAF67A4}">
      <dgm:prSet/>
      <dgm:spPr/>
      <dgm:t>
        <a:bodyPr/>
        <a:lstStyle/>
        <a:p>
          <a:endParaRPr lang="en-IN"/>
        </a:p>
      </dgm:t>
    </dgm:pt>
    <dgm:pt modelId="{6D07A556-8818-4688-9A6A-FF633665EBA2}" type="pres">
      <dgm:prSet presAssocID="{94D72424-BC6A-41B7-8C23-7582480D38A5}" presName="linearFlow" presStyleCnt="0">
        <dgm:presLayoutVars>
          <dgm:resizeHandles val="exact"/>
        </dgm:presLayoutVars>
      </dgm:prSet>
      <dgm:spPr/>
    </dgm:pt>
    <dgm:pt modelId="{749D64DD-A209-4C6D-82C5-257CAD877170}" type="pres">
      <dgm:prSet presAssocID="{9E4FAE31-94EA-401C-87DE-23360C43FA9B}" presName="node" presStyleLbl="node1" presStyleIdx="0" presStyleCnt="3">
        <dgm:presLayoutVars>
          <dgm:bulletEnabled val="1"/>
        </dgm:presLayoutVars>
      </dgm:prSet>
      <dgm:spPr/>
    </dgm:pt>
    <dgm:pt modelId="{4AD64C89-B6C9-4A29-80AA-233334B4652F}" type="pres">
      <dgm:prSet presAssocID="{E73E178C-79CA-4C03-8254-D81584893B40}" presName="sibTrans" presStyleLbl="sibTrans2D1" presStyleIdx="0" presStyleCnt="2"/>
      <dgm:spPr/>
    </dgm:pt>
    <dgm:pt modelId="{CA4F5B7D-6068-4958-A10A-33181B2F9100}" type="pres">
      <dgm:prSet presAssocID="{E73E178C-79CA-4C03-8254-D81584893B40}" presName="connectorText" presStyleLbl="sibTrans2D1" presStyleIdx="0" presStyleCnt="2"/>
      <dgm:spPr/>
    </dgm:pt>
    <dgm:pt modelId="{210C9976-E117-4FEC-ACB9-129A4CBB2C46}" type="pres">
      <dgm:prSet presAssocID="{FA0D80B3-B15A-44A1-B5BD-DB5984FD47E0}" presName="node" presStyleLbl="node1" presStyleIdx="1" presStyleCnt="3">
        <dgm:presLayoutVars>
          <dgm:bulletEnabled val="1"/>
        </dgm:presLayoutVars>
      </dgm:prSet>
      <dgm:spPr/>
    </dgm:pt>
    <dgm:pt modelId="{E8ED6588-647A-4215-BCA9-5CC343263C69}" type="pres">
      <dgm:prSet presAssocID="{1C815291-5DB0-4D4F-9A69-6531D1692D93}" presName="sibTrans" presStyleLbl="sibTrans2D1" presStyleIdx="1" presStyleCnt="2"/>
      <dgm:spPr/>
    </dgm:pt>
    <dgm:pt modelId="{15910C39-158F-4E95-83E5-52A0F36C14A1}" type="pres">
      <dgm:prSet presAssocID="{1C815291-5DB0-4D4F-9A69-6531D1692D93}" presName="connectorText" presStyleLbl="sibTrans2D1" presStyleIdx="1" presStyleCnt="2"/>
      <dgm:spPr/>
    </dgm:pt>
    <dgm:pt modelId="{0B2D8B98-5EE5-4E36-89BE-0D967ED7BD9C}" type="pres">
      <dgm:prSet presAssocID="{33A0689D-317B-46BD-9222-3E94BF8134EE}" presName="node" presStyleLbl="node1" presStyleIdx="2" presStyleCnt="3">
        <dgm:presLayoutVars>
          <dgm:bulletEnabled val="1"/>
        </dgm:presLayoutVars>
      </dgm:prSet>
      <dgm:spPr/>
    </dgm:pt>
  </dgm:ptLst>
  <dgm:cxnLst>
    <dgm:cxn modelId="{2EDF0814-D090-4049-A12E-52BFEBD3A8D6}" type="presOf" srcId="{E73E178C-79CA-4C03-8254-D81584893B40}" destId="{CA4F5B7D-6068-4958-A10A-33181B2F9100}" srcOrd="1" destOrd="0" presId="urn:microsoft.com/office/officeart/2005/8/layout/process2"/>
    <dgm:cxn modelId="{F82A8728-4451-4506-B95D-7DE6D3344FF5}" type="presOf" srcId="{33A0689D-317B-46BD-9222-3E94BF8134EE}" destId="{0B2D8B98-5EE5-4E36-89BE-0D967ED7BD9C}" srcOrd="0" destOrd="0" presId="urn:microsoft.com/office/officeart/2005/8/layout/process2"/>
    <dgm:cxn modelId="{3F950A3D-A9B2-4C18-ADA3-C1D92FC99517}" type="presOf" srcId="{E73E178C-79CA-4C03-8254-D81584893B40}" destId="{4AD64C89-B6C9-4A29-80AA-233334B4652F}" srcOrd="0" destOrd="0" presId="urn:microsoft.com/office/officeart/2005/8/layout/process2"/>
    <dgm:cxn modelId="{30EE4943-5550-441A-B96C-6E1A3BAF67A4}" srcId="{94D72424-BC6A-41B7-8C23-7582480D38A5}" destId="{33A0689D-317B-46BD-9222-3E94BF8134EE}" srcOrd="2" destOrd="0" parTransId="{2B3EE5BD-ADE8-4041-BAE6-330A4DF74AAD}" sibTransId="{EF072E96-0103-4B91-917E-581F0BB41CB0}"/>
    <dgm:cxn modelId="{57689277-A6E3-4E85-82C6-5C462E81E763}" type="presOf" srcId="{FA0D80B3-B15A-44A1-B5BD-DB5984FD47E0}" destId="{210C9976-E117-4FEC-ACB9-129A4CBB2C46}" srcOrd="0" destOrd="0" presId="urn:microsoft.com/office/officeart/2005/8/layout/process2"/>
    <dgm:cxn modelId="{6BDA3078-49D0-439F-B2A6-9AE88781C237}" type="presOf" srcId="{9E4FAE31-94EA-401C-87DE-23360C43FA9B}" destId="{749D64DD-A209-4C6D-82C5-257CAD877170}" srcOrd="0" destOrd="0" presId="urn:microsoft.com/office/officeart/2005/8/layout/process2"/>
    <dgm:cxn modelId="{FF833185-9503-4D02-979D-A08FF5E2B15D}" srcId="{94D72424-BC6A-41B7-8C23-7582480D38A5}" destId="{9E4FAE31-94EA-401C-87DE-23360C43FA9B}" srcOrd="0" destOrd="0" parTransId="{FC1E4F4C-3CFB-419D-A90E-4296081482C6}" sibTransId="{E73E178C-79CA-4C03-8254-D81584893B40}"/>
    <dgm:cxn modelId="{5925CAA6-ED1C-4C20-B931-CDCE5121603F}" type="presOf" srcId="{94D72424-BC6A-41B7-8C23-7582480D38A5}" destId="{6D07A556-8818-4688-9A6A-FF633665EBA2}" srcOrd="0" destOrd="0" presId="urn:microsoft.com/office/officeart/2005/8/layout/process2"/>
    <dgm:cxn modelId="{08D0F3AE-E2F1-40CA-AF52-2FFCDA0AD097}" srcId="{94D72424-BC6A-41B7-8C23-7582480D38A5}" destId="{FA0D80B3-B15A-44A1-B5BD-DB5984FD47E0}" srcOrd="1" destOrd="0" parTransId="{712F6AFF-7CAF-49A4-BF2D-C09D1FEA8C16}" sibTransId="{1C815291-5DB0-4D4F-9A69-6531D1692D93}"/>
    <dgm:cxn modelId="{6C9D8FCC-86EA-4164-84C8-1B37A5700C2A}" type="presOf" srcId="{1C815291-5DB0-4D4F-9A69-6531D1692D93}" destId="{E8ED6588-647A-4215-BCA9-5CC343263C69}" srcOrd="0" destOrd="0" presId="urn:microsoft.com/office/officeart/2005/8/layout/process2"/>
    <dgm:cxn modelId="{14ED9DD9-2786-46D3-8941-349FD2E3D75A}" type="presOf" srcId="{1C815291-5DB0-4D4F-9A69-6531D1692D93}" destId="{15910C39-158F-4E95-83E5-52A0F36C14A1}" srcOrd="1" destOrd="0" presId="urn:microsoft.com/office/officeart/2005/8/layout/process2"/>
    <dgm:cxn modelId="{788D2D9D-C7C9-4593-86A3-A77C43F7043D}" type="presParOf" srcId="{6D07A556-8818-4688-9A6A-FF633665EBA2}" destId="{749D64DD-A209-4C6D-82C5-257CAD877170}" srcOrd="0" destOrd="0" presId="urn:microsoft.com/office/officeart/2005/8/layout/process2"/>
    <dgm:cxn modelId="{5BB80BC9-469B-441F-A054-9455B44FBC5E}" type="presParOf" srcId="{6D07A556-8818-4688-9A6A-FF633665EBA2}" destId="{4AD64C89-B6C9-4A29-80AA-233334B4652F}" srcOrd="1" destOrd="0" presId="urn:microsoft.com/office/officeart/2005/8/layout/process2"/>
    <dgm:cxn modelId="{441CB670-00F8-4388-B2F4-9B260D4EBF19}" type="presParOf" srcId="{4AD64C89-B6C9-4A29-80AA-233334B4652F}" destId="{CA4F5B7D-6068-4958-A10A-33181B2F9100}" srcOrd="0" destOrd="0" presId="urn:microsoft.com/office/officeart/2005/8/layout/process2"/>
    <dgm:cxn modelId="{A4155EC9-E2FB-4E25-B006-EDB109099DAA}" type="presParOf" srcId="{6D07A556-8818-4688-9A6A-FF633665EBA2}" destId="{210C9976-E117-4FEC-ACB9-129A4CBB2C46}" srcOrd="2" destOrd="0" presId="urn:microsoft.com/office/officeart/2005/8/layout/process2"/>
    <dgm:cxn modelId="{09DDAE08-C3D8-4762-B85D-F4AE43761F61}" type="presParOf" srcId="{6D07A556-8818-4688-9A6A-FF633665EBA2}" destId="{E8ED6588-647A-4215-BCA9-5CC343263C69}" srcOrd="3" destOrd="0" presId="urn:microsoft.com/office/officeart/2005/8/layout/process2"/>
    <dgm:cxn modelId="{1BE9E43F-A278-4F51-8305-A97F3DBA3D0D}" type="presParOf" srcId="{E8ED6588-647A-4215-BCA9-5CC343263C69}" destId="{15910C39-158F-4E95-83E5-52A0F36C14A1}" srcOrd="0" destOrd="0" presId="urn:microsoft.com/office/officeart/2005/8/layout/process2"/>
    <dgm:cxn modelId="{D81C9998-C2E1-46DC-BFA5-46523E6C6D6C}" type="presParOf" srcId="{6D07A556-8818-4688-9A6A-FF633665EBA2}" destId="{0B2D8B98-5EE5-4E36-89BE-0D967ED7BD9C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3C23-6A75-4D6A-8AFE-C4FDF15943C4}">
      <dsp:nvSpPr>
        <dsp:cNvPr id="0" name=""/>
        <dsp:cNvSpPr/>
      </dsp:nvSpPr>
      <dsp:spPr>
        <a:xfrm>
          <a:off x="818120" y="0"/>
          <a:ext cx="9272028" cy="1426068"/>
        </a:xfrm>
        <a:prstGeom prst="rightArrow">
          <a:avLst/>
        </a:prstGeom>
        <a:solidFill>
          <a:srgbClr val="D8D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16DBD-F1D9-4E7B-9DC7-4E0410D8DA6C}">
      <dsp:nvSpPr>
        <dsp:cNvPr id="0" name=""/>
        <dsp:cNvSpPr/>
      </dsp:nvSpPr>
      <dsp:spPr>
        <a:xfrm>
          <a:off x="5326" y="427820"/>
          <a:ext cx="3291655" cy="570427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Verdana" panose="020B0604030504040204" pitchFamily="34" charset="0"/>
              <a:ea typeface="Verdana" panose="020B0604030504040204" pitchFamily="34" charset="0"/>
            </a:rPr>
            <a:t>Follow-up with IUS: non-invasive alternative to endoscopy</a:t>
          </a:r>
        </a:p>
      </dsp:txBody>
      <dsp:txXfrm>
        <a:off x="33172" y="455666"/>
        <a:ext cx="3235963" cy="514735"/>
      </dsp:txXfrm>
    </dsp:sp>
    <dsp:sp modelId="{8763BF3D-22AE-41F3-8C72-E47A6CC740F4}">
      <dsp:nvSpPr>
        <dsp:cNvPr id="0" name=""/>
        <dsp:cNvSpPr/>
      </dsp:nvSpPr>
      <dsp:spPr>
        <a:xfrm>
          <a:off x="3808306" y="427820"/>
          <a:ext cx="3291655" cy="570427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Verdana" panose="020B0604030504040204" pitchFamily="34" charset="0"/>
              <a:ea typeface="Verdana" panose="020B0604030504040204" pitchFamily="34" charset="0"/>
            </a:rPr>
            <a:t>Early identification of patients at risk of </a:t>
          </a:r>
          <a:r>
            <a:rPr lang="en-NZ" sz="1400" b="1" i="1" kern="1200">
              <a:latin typeface="Verdana" panose="020B0604030504040204" pitchFamily="34" charset="0"/>
              <a:ea typeface="Verdana" panose="020B0604030504040204" pitchFamily="34" charset="0"/>
            </a:rPr>
            <a:t>post-operative recurrence </a:t>
          </a:r>
          <a:endParaRPr lang="en-IN" sz="1400" b="1" i="1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3836152" y="455666"/>
        <a:ext cx="3235963" cy="514735"/>
      </dsp:txXfrm>
    </dsp:sp>
    <dsp:sp modelId="{8E53B99A-833C-4283-AF46-B64701FF3A92}">
      <dsp:nvSpPr>
        <dsp:cNvPr id="0" name=""/>
        <dsp:cNvSpPr/>
      </dsp:nvSpPr>
      <dsp:spPr>
        <a:xfrm>
          <a:off x="7611287" y="427820"/>
          <a:ext cx="3291655" cy="570427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Verdana" panose="020B0604030504040204" pitchFamily="34" charset="0"/>
              <a:ea typeface="Verdana" panose="020B0604030504040204" pitchFamily="34" charset="0"/>
            </a:rPr>
            <a:t>Prevention of recurrence</a:t>
          </a:r>
        </a:p>
      </dsp:txBody>
      <dsp:txXfrm>
        <a:off x="7639133" y="455666"/>
        <a:ext cx="3235963" cy="5147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D64DD-A209-4C6D-82C5-257CAD877170}">
      <dsp:nvSpPr>
        <dsp:cNvPr id="0" name=""/>
        <dsp:cNvSpPr/>
      </dsp:nvSpPr>
      <dsp:spPr>
        <a:xfrm>
          <a:off x="0" y="1967"/>
          <a:ext cx="3223943" cy="100642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Verdana" panose="020B0604030504040204" pitchFamily="34" charset="0"/>
              <a:ea typeface="Verdana" panose="020B0604030504040204" pitchFamily="34" charset="0"/>
            </a:rPr>
            <a:t>Treat to target: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>
              <a:latin typeface="Verdana" panose="020B0604030504040204" pitchFamily="34" charset="0"/>
              <a:ea typeface="Verdana" panose="020B0604030504040204" pitchFamily="34" charset="0"/>
            </a:rPr>
            <a:t>Complete and objective control of inflammation for superior long-term outcomes</a:t>
          </a:r>
        </a:p>
      </dsp:txBody>
      <dsp:txXfrm>
        <a:off x="29477" y="31444"/>
        <a:ext cx="3164989" cy="947467"/>
      </dsp:txXfrm>
    </dsp:sp>
    <dsp:sp modelId="{4AD64C89-B6C9-4A29-80AA-233334B4652F}">
      <dsp:nvSpPr>
        <dsp:cNvPr id="0" name=""/>
        <dsp:cNvSpPr/>
      </dsp:nvSpPr>
      <dsp:spPr>
        <a:xfrm rot="5400000">
          <a:off x="1423267" y="1033550"/>
          <a:ext cx="377408" cy="452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9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 rot="-5400000">
        <a:off x="1476105" y="1071290"/>
        <a:ext cx="271733" cy="264186"/>
      </dsp:txXfrm>
    </dsp:sp>
    <dsp:sp modelId="{210C9976-E117-4FEC-ACB9-129A4CBB2C46}">
      <dsp:nvSpPr>
        <dsp:cNvPr id="0" name=""/>
        <dsp:cNvSpPr/>
      </dsp:nvSpPr>
      <dsp:spPr>
        <a:xfrm>
          <a:off x="0" y="1511600"/>
          <a:ext cx="3223943" cy="1006421"/>
        </a:xfrm>
        <a:prstGeom prst="roundRect">
          <a:avLst>
            <a:gd name="adj" fmla="val 10000"/>
          </a:avLst>
        </a:prstGeom>
        <a:solidFill>
          <a:schemeClr val="accent2">
            <a:hueOff val="-227710"/>
            <a:satOff val="-12962"/>
            <a:lumOff val="93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>
              <a:latin typeface="Verdana" panose="020B0604030504040204" pitchFamily="34" charset="0"/>
              <a:ea typeface="Verdana" panose="020B0604030504040204" pitchFamily="34" charset="0"/>
            </a:rPr>
            <a:t>Requires close monitoring with non-invasive, accurate, reliable and cheap modality</a:t>
          </a:r>
        </a:p>
      </dsp:txBody>
      <dsp:txXfrm>
        <a:off x="29477" y="1541077"/>
        <a:ext cx="3164989" cy="947467"/>
      </dsp:txXfrm>
    </dsp:sp>
    <dsp:sp modelId="{E8ED6588-647A-4215-BCA9-5CC343263C69}">
      <dsp:nvSpPr>
        <dsp:cNvPr id="0" name=""/>
        <dsp:cNvSpPr/>
      </dsp:nvSpPr>
      <dsp:spPr>
        <a:xfrm rot="5400000">
          <a:off x="1423267" y="2543183"/>
          <a:ext cx="377408" cy="4528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455419"/>
            <a:satOff val="-25923"/>
            <a:lumOff val="1862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000" kern="1200"/>
        </a:p>
      </dsp:txBody>
      <dsp:txXfrm rot="-5400000">
        <a:off x="1476105" y="2580923"/>
        <a:ext cx="271733" cy="264186"/>
      </dsp:txXfrm>
    </dsp:sp>
    <dsp:sp modelId="{0B2D8B98-5EE5-4E36-89BE-0D967ED7BD9C}">
      <dsp:nvSpPr>
        <dsp:cNvPr id="0" name=""/>
        <dsp:cNvSpPr/>
      </dsp:nvSpPr>
      <dsp:spPr>
        <a:xfrm>
          <a:off x="0" y="3021233"/>
          <a:ext cx="3223943" cy="1006421"/>
        </a:xfrm>
        <a:prstGeom prst="roundRect">
          <a:avLst>
            <a:gd name="adj" fmla="val 10000"/>
          </a:avLst>
        </a:prstGeom>
        <a:solidFill>
          <a:schemeClr val="accent2">
            <a:hueOff val="-455419"/>
            <a:satOff val="-25923"/>
            <a:lumOff val="1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>
              <a:latin typeface="Verdana" panose="020B0604030504040204" pitchFamily="34" charset="0"/>
              <a:ea typeface="Verdana" panose="020B0604030504040204" pitchFamily="34" charset="0"/>
            </a:rPr>
            <a:t>Patients prefer IUS over other modalities like endoscopy, MRI, CT</a:t>
          </a:r>
          <a:endParaRPr lang="en-IN" sz="14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9477" y="3050710"/>
        <a:ext cx="3164989" cy="947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558CE-B3EA-4B54-BE7A-0B4FD5F38823}" type="datetimeFigureOut">
              <a:rPr lang="en-SG" smtClean="0"/>
              <a:t>1/2/2023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BBB29-9A60-437A-8E37-89E0290EEB49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91803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6EB92-BB5D-BD46-8682-21DA44165C25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11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SES-CD [Simple Endoscopic Score for Crohn Disease]</a:t>
            </a:r>
          </a:p>
          <a:p>
            <a:endParaRPr lang="en-US" sz="110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1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1. </a:t>
            </a:r>
            <a:r>
              <a:rPr lang="en-IN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IN" sz="110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allocca</a:t>
            </a:r>
            <a:endParaRPr lang="en-IN" sz="11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IN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Calabrese, E., et al. (2016).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1168-1183.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9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Bots, S.,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16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(4), 606-615.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17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B6ACD-FE0F-D846-B35E-8A7D8FD1E7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193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4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SES-CD [Simple Endoscopic Score for Crohn Disease]</a:t>
            </a:r>
          </a:p>
          <a:p>
            <a:endParaRPr lang="en-US" sz="1100" b="0" i="0" u="none" strike="noStrike" baseline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US" sz="1100" b="0" i="0" u="none" strike="noStrike" baseline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1. </a:t>
            </a:r>
            <a:r>
              <a:rPr lang="en-IN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(</a:t>
            </a:r>
            <a:r>
              <a:rPr lang="en-IN" sz="1100" err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allocca</a:t>
            </a:r>
            <a:endParaRPr lang="en-IN" sz="1100"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r>
              <a:rPr lang="en-IN" sz="1100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Calabrese, E., et al. (2016).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1168-1183.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74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Macedo, C. P.,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(3), 178-186.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91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1 </a:t>
            </a:r>
            <a:r>
              <a:rPr lang="en-IN" err="1"/>
              <a:t>alloca</a:t>
            </a:r>
            <a:endParaRPr lang="en-IN"/>
          </a:p>
          <a:p>
            <a:r>
              <a:rPr lang="en-IN"/>
              <a:t>2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Fraquelli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et al. (2020). 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Digestive and Liver Disease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52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9-18.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4489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1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Flanagan, E., et al. (2020).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(10), 1405-1412.</a:t>
            </a:r>
            <a:endParaRPr lang="en-IN"/>
          </a:p>
          <a:p>
            <a:r>
              <a:rPr lang="en-IN"/>
              <a:t>2.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De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Voogd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28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1045-1052.</a:t>
            </a:r>
            <a:endParaRPr lang="en-IN"/>
          </a:p>
          <a:p>
            <a:r>
              <a:rPr lang="en-IN"/>
              <a:t>3. </a:t>
            </a:r>
            <a:r>
              <a:rPr lang="en-IN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Maaser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C., et al. (2019)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13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144-164K.</a:t>
            </a:r>
            <a:endParaRPr lang="en-IN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11:26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48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44A4-D2F7-0187-A7E5-E56EFF7F0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726669"/>
            <a:ext cx="4689819" cy="2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22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57257716"/>
      </p:ext>
    </p:extLst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18009536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541090702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21509408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505678824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991119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89"/>
            <a:ext cx="10984707" cy="34552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1337989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779097786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3" y="1712917"/>
            <a:ext cx="5405918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9" y="1712914"/>
            <a:ext cx="5401733" cy="4169675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357008903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3"/>
            <a:ext cx="7247715" cy="41978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9" y="1712917"/>
            <a:ext cx="35128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31103583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7"/>
            <a:ext cx="540173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9" y="1712915"/>
            <a:ext cx="54051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869688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56734"/>
      </p:ext>
    </p:extLst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6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200910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2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9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680827"/>
            <a:ext cx="3517625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6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5284667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8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1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5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8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8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655180111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1" y="559595"/>
            <a:ext cx="11038782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680523411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2" y="5694566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2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7431736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,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29" y="2274840"/>
            <a:ext cx="5176868" cy="2308324"/>
          </a:xfrm>
        </p:spPr>
        <p:txBody>
          <a:bodyPr anchor="ctr" anchorCtr="0"/>
          <a:lstStyle>
            <a:lvl1pPr marL="296310" marR="0" indent="-296310" algn="l" defTabSz="76194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/>
              <a:t>“This slide can be used to include one or multiple quotes/</a:t>
            </a:r>
            <a:br>
              <a:rPr lang="en-US"/>
            </a:br>
            <a:r>
              <a:rPr lang="en-US"/>
              <a:t>statements. Please click to edit copy.”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9" y="6279365"/>
            <a:ext cx="4435738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5299D6-41B4-6E4D-8691-F95891459B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0232" y="803252"/>
            <a:ext cx="5096398" cy="50983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9250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C53EB3A-D0CA-250C-7E00-12CC5550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1335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042301610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77846116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40174587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B684D-3E68-0482-C19E-DDE1935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5" y="370347"/>
            <a:ext cx="4645636" cy="2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3820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B943-2374-BE44-A221-B48CDAE44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60" y="4108949"/>
            <a:ext cx="3213680" cy="1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0816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99CA3-F4BB-7C18-9F9B-D2B32F2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44" y="351297"/>
            <a:ext cx="4830513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2656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5258261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1159297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62253907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24899774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8623452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1488664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043598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87939540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2227062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86603257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0479463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95988806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5039485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00424777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026992256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19318408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95664511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16238361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3798266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8047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406619836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6669241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1546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391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57736416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8261160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785097354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4030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417607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FCB1-6701-1349-9F94-7029910072D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6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76770721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6497584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2750723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7393089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5098817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551037756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9378990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9569265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52230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2BD71-9585-8A3B-AE3B-86AC90C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618332"/>
            <a:ext cx="4611022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4589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4B775826-2EE4-D741-A2EC-E0802F05379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6D403DE-AEB8-CA47-8B21-0902F271AEC0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E2DDE09-976E-2C48-8A59-A50EC37AEB0D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6A35C64B-0ED0-9D45-8B90-1E7F462C388F}"/>
              </a:ext>
            </a:extLst>
          </p:cNvPr>
          <p:cNvSpPr txBox="1"/>
          <p:nvPr userDrawn="1"/>
        </p:nvSpPr>
        <p:spPr>
          <a:xfrm>
            <a:off x="8700447" y="4871291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8106834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781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68" y="5607463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10037607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1" y="5614721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87140618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1" y="5614721"/>
            <a:ext cx="3143079" cy="2083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62001314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15755712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5114311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3780430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112139829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627316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7964863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29876813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781429759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41613380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76610782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40247765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054283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197000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191882222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26091622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16756092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04929134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1678288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9917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2534550897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553219120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953806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DDAE6E9-AFFF-2D71-E1E3-5D6706658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9776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51186661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078463385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695468650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199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23073098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493791317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18926861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88193607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1298303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0998197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63DCC-873D-DF40-988A-3C530C112BBD}"/>
              </a:ext>
            </a:extLst>
          </p:cNvPr>
          <p:cNvSpPr/>
          <p:nvPr userDrawn="1"/>
        </p:nvSpPr>
        <p:spPr bwMode="auto">
          <a:xfrm flipV="1">
            <a:off x="323517" y="4709968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FFC39-F052-D844-AD99-110D6F5E20A2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244517379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2193-A59F-BC48-857E-9E04A2F74C49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BB7F4F-2563-E447-8E59-0797928186EA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B9C391-2B4E-4847-B493-AEDCE706911B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2615895128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197512382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</p:spTree>
    <p:extLst>
      <p:ext uri="{BB962C8B-B14F-4D97-AF65-F5344CB8AC3E}">
        <p14:creationId xmlns:p14="http://schemas.microsoft.com/office/powerpoint/2010/main" val="295152157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700449" y="4871293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</p:spTree>
    <p:extLst>
      <p:ext uri="{BB962C8B-B14F-4D97-AF65-F5344CB8AC3E}">
        <p14:creationId xmlns:p14="http://schemas.microsoft.com/office/powerpoint/2010/main" val="17669514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271242612"/>
      </p:ext>
    </p:extLst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8" y="4523564"/>
            <a:ext cx="8576108" cy="1309445"/>
          </a:xfrm>
        </p:spPr>
        <p:txBody>
          <a:bodyPr/>
          <a:lstStyle>
            <a:lvl1pPr marL="0" marR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47954-7565-C041-BB87-8A5FD2B49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8" y="91035"/>
            <a:ext cx="3623398" cy="1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53356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42631235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05170916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09" y="327486"/>
            <a:ext cx="11541183" cy="56560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23517" y="318192"/>
            <a:ext cx="11544969" cy="5665367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12539076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3952214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965517250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224109487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814820268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28790302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4550166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9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00.xml"/><Relationship Id="rId34" Type="http://schemas.openxmlformats.org/officeDocument/2006/relationships/slideLayout" Target="../slideLayouts/slideLayout113.xml"/><Relationship Id="rId42" Type="http://schemas.openxmlformats.org/officeDocument/2006/relationships/theme" Target="../theme/theme3.xml"/><Relationship Id="rId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41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slideLayout" Target="../slideLayouts/slideLayout111.xml"/><Relationship Id="rId37" Type="http://schemas.openxmlformats.org/officeDocument/2006/relationships/slideLayout" Target="../slideLayouts/slideLayout116.xml"/><Relationship Id="rId40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36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35" Type="http://schemas.openxmlformats.org/officeDocument/2006/relationships/slideLayout" Target="../slideLayouts/slideLayout114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slideLayout" Target="../slideLayouts/slideLayout112.xml"/><Relationship Id="rId38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036E89-2F6E-8BD8-15B9-22BA0495CCB1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4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BA31D21-F730-4658-8D05-BA5241AB7BE7}"/>
              </a:ext>
            </a:extLst>
          </p:cNvPr>
          <p:cNvPicPr>
            <a:picLocks noChangeAspect="1"/>
          </p:cNvPicPr>
          <p:nvPr userDrawn="1"/>
        </p:nvPicPr>
        <p:blipFill>
          <a:blip r:embed="rId41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1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8" y="1713179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2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5" y="6092826"/>
            <a:ext cx="891369" cy="806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501953" y="6289524"/>
            <a:ext cx="810382" cy="5684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70CEFD-4FEA-3318-6F98-089846531C6F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5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37" indent="-23413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16" indent="-23413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845" indent="-191119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081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5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8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5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sv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CLaMOUlbq4&amp;ab_channel=P2SK" TargetMode="External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41.sv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0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3.png"/><Relationship Id="rId7" Type="http://schemas.openxmlformats.org/officeDocument/2006/relationships/image" Target="../media/image44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8.svg"/><Relationship Id="rId11" Type="http://schemas.openxmlformats.org/officeDocument/2006/relationships/image" Target="../media/image46.png"/><Relationship Id="rId5" Type="http://schemas.openxmlformats.org/officeDocument/2006/relationships/image" Target="../media/image27.png"/><Relationship Id="rId10" Type="http://schemas.openxmlformats.org/officeDocument/2006/relationships/image" Target="../media/image43.svg"/><Relationship Id="rId4" Type="http://schemas.openxmlformats.org/officeDocument/2006/relationships/image" Target="../media/image34.sv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C410F-B782-8D48-A122-AEEF2AB9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46" y="2974553"/>
            <a:ext cx="10618793" cy="1959398"/>
          </a:xfrm>
        </p:spPr>
        <p:txBody>
          <a:bodyPr/>
          <a:lstStyle/>
          <a:p>
            <a:pPr algn="ctr"/>
            <a:r>
              <a:rPr lang="en-US" sz="4500">
                <a:solidFill>
                  <a:schemeClr val="tx1"/>
                </a:solidFill>
              </a:rPr>
              <a:t>Chapter 9: Clinical Implications - IUS for Excellence in IBD Management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696254-90A1-5A9D-BA82-8D81C206E814}"/>
              </a:ext>
            </a:extLst>
          </p:cNvPr>
          <p:cNvSpPr/>
          <p:nvPr/>
        </p:nvSpPr>
        <p:spPr>
          <a:xfrm>
            <a:off x="2925086" y="5371736"/>
            <a:ext cx="6341828" cy="1349537"/>
          </a:xfrm>
          <a:prstGeom prst="rect">
            <a:avLst/>
          </a:prstGeom>
        </p:spPr>
        <p:txBody>
          <a:bodyPr wrap="square" lIns="76200" tIns="38100" rIns="76200" bIns="38100" anchor="t">
            <a:spAutoFit/>
          </a:bodyPr>
          <a:lstStyle/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v1.0, 10 December 2022 </a:t>
            </a:r>
            <a:r>
              <a:rPr lang="en-US" sz="917" kern="0">
                <a:solidFill>
                  <a:srgbClr val="303030"/>
                </a:solidFill>
                <a:latin typeface="Verdana"/>
                <a:ea typeface="Verdana"/>
                <a:cs typeface="Arial"/>
                <a:sym typeface="Arial" pitchFamily="-65" charset="0"/>
              </a:rPr>
              <a:t>| </a:t>
            </a:r>
            <a:r>
              <a:rPr lang="en-US" sz="917">
                <a:solidFill>
                  <a:srgbClr val="303030"/>
                </a:solidFill>
                <a:latin typeface="Verdana"/>
                <a:ea typeface="Verdana"/>
                <a:cs typeface="Arial"/>
              </a:rPr>
              <a:t>EM-121011</a:t>
            </a:r>
          </a:p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For Healthcare Professionals only </a:t>
            </a:r>
            <a:endParaRPr lang="en-US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Developed under the mentorship of the Asian Organization for Crohn's &amp; Colitis</a:t>
            </a:r>
            <a:endParaRPr lang="en-US" sz="1500"/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Supported by Janssen Asia Pacific, a division of Johnson and Johnson International (Singapore) Pte. Ltd. Editorial development by Transform Medical Communications, New Zealand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endParaRPr lang="en-US" sz="933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© Janssen Asia Pacific, a division of Johnson &amp; Johnson International (Singapore) Pte. Ltd. 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7EC860-A417-D29D-F20A-AD5EFA0C1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0" y="6046280"/>
            <a:ext cx="1563522" cy="63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9E2B04-6B1C-2656-D6BD-1F39BF475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" y="5773380"/>
            <a:ext cx="1085364" cy="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94331-CA8C-11CA-3934-D74324228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IN"/>
              <a:t>Role of IUS in managing IBD during pregnancy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F339BA-9AFB-6C7F-0962-DDF82B22A0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606" y="6401344"/>
            <a:ext cx="9833239" cy="275167"/>
          </a:xfrm>
        </p:spPr>
        <p:txBody>
          <a:bodyPr/>
          <a:lstStyle/>
          <a:p>
            <a:r>
              <a:rPr lang="en-IN">
                <a:latin typeface="Verdana" panose="020B0604030504040204" pitchFamily="34" charset="0"/>
                <a:ea typeface="Verdana" panose="020B0604030504040204" pitchFamily="34" charset="0"/>
              </a:rPr>
              <a:t>CT: computed tomography; IBD: inflammatory bowel disease; IUS: intestinal ultrasound</a:t>
            </a:r>
          </a:p>
          <a:p>
            <a:r>
              <a:rPr lang="en-IN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Flanagan, E., et al. (2020).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14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(10), 1405-1412. </a:t>
            </a:r>
            <a:r>
              <a:rPr lang="en-IN"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De </a:t>
            </a:r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Voogd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F.,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28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(7), 1045-1052. 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B401FFF-DCC2-0BAA-A47C-2954E8457C41}"/>
              </a:ext>
            </a:extLst>
          </p:cNvPr>
          <p:cNvSpPr/>
          <p:nvPr/>
        </p:nvSpPr>
        <p:spPr>
          <a:xfrm>
            <a:off x="1095245" y="4324369"/>
            <a:ext cx="9579265" cy="361498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is more accurate than calprotectin in pregnancy.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F401AF3-3B8C-DA82-7383-F314188E4073}"/>
              </a:ext>
            </a:extLst>
          </p:cNvPr>
          <p:cNvSpPr/>
          <p:nvPr/>
        </p:nvSpPr>
        <p:spPr>
          <a:xfrm>
            <a:off x="1095245" y="4840862"/>
            <a:ext cx="8614063" cy="361498"/>
          </a:xfrm>
          <a:prstGeom prst="round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 specificity helps to distinguish pregnancy-related GI symptoms that are not related to active IBD.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BE6F602-E4E8-D26F-0950-FAC4AB60C59F}"/>
              </a:ext>
            </a:extLst>
          </p:cNvPr>
          <p:cNvSpPr txBox="1"/>
          <p:nvPr/>
        </p:nvSpPr>
        <p:spPr>
          <a:xfrm>
            <a:off x="1115482" y="5357356"/>
            <a:ext cx="8614063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provides information on disease activity, extent and treatment response even during 2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nd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3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rd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trimester.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6" name="Google Shape;7873;p233">
            <a:extLst>
              <a:ext uri="{FF2B5EF4-FFF2-40B4-BE49-F238E27FC236}">
                <a16:creationId xmlns:a16="http://schemas.microsoft.com/office/drawing/2014/main" id="{83CD0CBE-36D3-49DE-81A5-F5ABCFAE04CE}"/>
              </a:ext>
            </a:extLst>
          </p:cNvPr>
          <p:cNvSpPr/>
          <p:nvPr/>
        </p:nvSpPr>
        <p:spPr>
          <a:xfrm>
            <a:off x="4973531" y="2238255"/>
            <a:ext cx="2670903" cy="1184768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88646" tIns="88646" rIns="88646" bIns="88646" anchor="ctr" anchorCtr="0">
            <a:noAutofit/>
          </a:bodyPr>
          <a:lstStyle/>
          <a:p>
            <a:pPr algn="ctr" defTabSz="608486" fontAlgn="base">
              <a:lnSpc>
                <a:spcPct val="90000"/>
              </a:lnSpc>
              <a:defRPr/>
            </a:pPr>
            <a:endParaRPr sz="30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47" name="Google Shape;2031;p93">
            <a:extLst>
              <a:ext uri="{FF2B5EF4-FFF2-40B4-BE49-F238E27FC236}">
                <a16:creationId xmlns:a16="http://schemas.microsoft.com/office/drawing/2014/main" id="{AF5218FA-603E-44B9-977F-45F67FF72C22}"/>
              </a:ext>
            </a:extLst>
          </p:cNvPr>
          <p:cNvSpPr txBox="1"/>
          <p:nvPr/>
        </p:nvSpPr>
        <p:spPr>
          <a:xfrm>
            <a:off x="5139657" y="2496198"/>
            <a:ext cx="2313421" cy="364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608486" fontAlgn="base">
              <a:buClr>
                <a:srgbClr val="FFFFFF"/>
              </a:buClr>
              <a:buSzPts val="1400"/>
              <a:defRPr/>
            </a:pPr>
            <a:r>
              <a:rPr lang="en-US" sz="11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IUS is the safest imaging technique for use in pregnancy.</a:t>
            </a:r>
            <a:r>
              <a:rPr lang="en-US" sz="11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6E9774-3606-4E94-A000-C3DF594C4BAB}"/>
              </a:ext>
            </a:extLst>
          </p:cNvPr>
          <p:cNvGrpSpPr/>
          <p:nvPr/>
        </p:nvGrpSpPr>
        <p:grpSpPr>
          <a:xfrm>
            <a:off x="683783" y="2239779"/>
            <a:ext cx="3210969" cy="1184003"/>
            <a:chOff x="798908" y="1976672"/>
            <a:chExt cx="3853163" cy="1128106"/>
          </a:xfrm>
        </p:grpSpPr>
        <p:sp>
          <p:nvSpPr>
            <p:cNvPr id="43" name="Google Shape;7877;p233">
              <a:extLst>
                <a:ext uri="{FF2B5EF4-FFF2-40B4-BE49-F238E27FC236}">
                  <a16:creationId xmlns:a16="http://schemas.microsoft.com/office/drawing/2014/main" id="{259C45DA-BDB1-4452-AC94-C6B9E7047F3F}"/>
                </a:ext>
              </a:extLst>
            </p:cNvPr>
            <p:cNvSpPr/>
            <p:nvPr/>
          </p:nvSpPr>
          <p:spPr>
            <a:xfrm>
              <a:off x="899837" y="1976672"/>
              <a:ext cx="3752234" cy="1128106"/>
            </a:xfrm>
            <a:prstGeom prst="roundRect">
              <a:avLst/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646" tIns="88646" rIns="88646" bIns="88646" anchor="ctr" anchorCtr="0">
              <a:noAutofit/>
            </a:bodyPr>
            <a:lstStyle/>
            <a:p>
              <a:pPr algn="ctr" defTabSz="608486" fontAlgn="base">
                <a:lnSpc>
                  <a:spcPct val="90000"/>
                </a:lnSpc>
                <a:defRPr/>
              </a:pPr>
              <a:endParaRPr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4" name="Google Shape;2020;p93">
              <a:extLst>
                <a:ext uri="{FF2B5EF4-FFF2-40B4-BE49-F238E27FC236}">
                  <a16:creationId xmlns:a16="http://schemas.microsoft.com/office/drawing/2014/main" id="{1600A007-3E1A-4B29-8D2F-3233E5697DA1}"/>
                </a:ext>
              </a:extLst>
            </p:cNvPr>
            <p:cNvSpPr txBox="1"/>
            <p:nvPr/>
          </p:nvSpPr>
          <p:spPr>
            <a:xfrm>
              <a:off x="2040951" y="2361921"/>
              <a:ext cx="2376149" cy="3688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608486" fontAlgn="base">
                <a:buClr>
                  <a:srgbClr val="FFFFFF"/>
                </a:buClr>
                <a:buSzPts val="1400"/>
                <a:defRPr/>
              </a:pPr>
              <a:r>
                <a:rPr lang="en-US" sz="1167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 Condensed"/>
                  <a:sym typeface="Roboto Condensed"/>
                </a:rPr>
                <a:t>Pregnancy can affect the interpretation of traditional symptoms and biomarkers.</a:t>
              </a:r>
              <a:r>
                <a:rPr lang="en-US" sz="1167" b="1" baseline="300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 Condensed"/>
                  <a:sym typeface="Roboto Condensed"/>
                </a:rPr>
                <a:t>1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3D8AF9B-0F6E-4FD5-AAEB-178477EBD90C}"/>
                </a:ext>
              </a:extLst>
            </p:cNvPr>
            <p:cNvSpPr/>
            <p:nvPr/>
          </p:nvSpPr>
          <p:spPr bwMode="auto">
            <a:xfrm>
              <a:off x="798908" y="1985289"/>
              <a:ext cx="1036079" cy="111476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33C508-A1E1-44E0-894C-A93FFD068C8A}"/>
              </a:ext>
            </a:extLst>
          </p:cNvPr>
          <p:cNvGrpSpPr/>
          <p:nvPr/>
        </p:nvGrpSpPr>
        <p:grpSpPr>
          <a:xfrm>
            <a:off x="8659762" y="2234967"/>
            <a:ext cx="2976801" cy="1202768"/>
            <a:chOff x="10396689" y="1985639"/>
            <a:chExt cx="3572161" cy="1126800"/>
          </a:xfrm>
        </p:grpSpPr>
        <p:sp>
          <p:nvSpPr>
            <p:cNvPr id="42" name="Google Shape;7870;p233">
              <a:extLst>
                <a:ext uri="{FF2B5EF4-FFF2-40B4-BE49-F238E27FC236}">
                  <a16:creationId xmlns:a16="http://schemas.microsoft.com/office/drawing/2014/main" id="{EB320E61-8B16-45FE-8069-AD0E95621F8C}"/>
                </a:ext>
              </a:extLst>
            </p:cNvPr>
            <p:cNvSpPr/>
            <p:nvPr/>
          </p:nvSpPr>
          <p:spPr>
            <a:xfrm>
              <a:off x="10396689" y="1985639"/>
              <a:ext cx="3567186" cy="1126800"/>
            </a:xfrm>
            <a:prstGeom prst="roundRect">
              <a:avLst/>
            </a:prstGeom>
            <a:solidFill>
              <a:schemeClr val="tx2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8646" tIns="88646" rIns="88646" bIns="88646" anchor="ctr" anchorCtr="0">
              <a:noAutofit/>
            </a:bodyPr>
            <a:lstStyle/>
            <a:p>
              <a:pPr algn="ctr" defTabSz="608486" fontAlgn="base">
                <a:lnSpc>
                  <a:spcPct val="90000"/>
                </a:lnSpc>
                <a:defRPr/>
              </a:pPr>
              <a:endParaRPr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E212A3-9E01-4E8D-B75D-2222782C8B0B}"/>
                </a:ext>
              </a:extLst>
            </p:cNvPr>
            <p:cNvSpPr/>
            <p:nvPr/>
          </p:nvSpPr>
          <p:spPr>
            <a:xfrm>
              <a:off x="10553704" y="2230370"/>
              <a:ext cx="2068136" cy="591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486" fontAlgn="base">
                <a:buClr>
                  <a:srgbClr val="FFFFFF"/>
                </a:buClr>
                <a:buSzPts val="1400"/>
                <a:defRPr/>
              </a:pPr>
              <a:r>
                <a:rPr lang="en-US" sz="1167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 Condensed"/>
                  <a:sym typeface="Roboto Condensed"/>
                </a:rPr>
                <a:t>Endoscopy and CT present risks to the fetus.</a:t>
              </a:r>
              <a:r>
                <a:rPr lang="en-US" sz="1167" b="1" baseline="3000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Roboto Condensed"/>
                  <a:sym typeface="Roboto Condensed"/>
                </a:rPr>
                <a:t>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7959C55-1273-43EB-BEBE-A6CD71D96CF3}"/>
                </a:ext>
              </a:extLst>
            </p:cNvPr>
            <p:cNvSpPr/>
            <p:nvPr/>
          </p:nvSpPr>
          <p:spPr bwMode="auto">
            <a:xfrm>
              <a:off x="12932771" y="1991964"/>
              <a:ext cx="1036079" cy="111858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15F81EC9-B399-4C4F-9398-A4D5ACDAEDFB}"/>
              </a:ext>
            </a:extLst>
          </p:cNvPr>
          <p:cNvSpPr/>
          <p:nvPr/>
        </p:nvSpPr>
        <p:spPr>
          <a:xfrm>
            <a:off x="6296367" y="2943570"/>
            <a:ext cx="1348067" cy="271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indent="-142869" defTabSz="60848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Non-invasive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45DF2-3D2B-441F-A7A3-14C6B24169F6}"/>
              </a:ext>
            </a:extLst>
          </p:cNvPr>
          <p:cNvSpPr/>
          <p:nvPr/>
        </p:nvSpPr>
        <p:spPr>
          <a:xfrm>
            <a:off x="5054443" y="2942747"/>
            <a:ext cx="1084690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indent="-142869" defTabSz="608486" fontAlgn="base">
              <a:buClr>
                <a:srgbClr val="FFFF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167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Radiation-free</a:t>
            </a:r>
          </a:p>
        </p:txBody>
      </p:sp>
      <p:sp>
        <p:nvSpPr>
          <p:cNvPr id="51" name="Shape 3053">
            <a:extLst>
              <a:ext uri="{FF2B5EF4-FFF2-40B4-BE49-F238E27FC236}">
                <a16:creationId xmlns:a16="http://schemas.microsoft.com/office/drawing/2014/main" id="{4CE96147-0788-490E-95FF-F8F20F163BC0}"/>
              </a:ext>
            </a:extLst>
          </p:cNvPr>
          <p:cNvSpPr/>
          <p:nvPr/>
        </p:nvSpPr>
        <p:spPr>
          <a:xfrm>
            <a:off x="6872047" y="2069375"/>
            <a:ext cx="1767008" cy="82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38100" cap="rnd">
            <a:solidFill>
              <a:schemeClr val="bg1">
                <a:lumMod val="50000"/>
              </a:schemeClr>
            </a:solidFill>
            <a:prstDash val="sysDot"/>
            <a:miter lim="400000"/>
            <a:tailEnd type="arrow"/>
          </a:ln>
        </p:spPr>
        <p:txBody>
          <a:bodyPr lIns="0" tIns="0" rIns="0" bIns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 sz="3200"/>
            </a:pPr>
            <a:endParaRPr sz="2667">
              <a:solidFill>
                <a:srgbClr val="212121"/>
              </a:solidFill>
              <a:latin typeface="Arial" pitchFamily="-65" charset="0"/>
            </a:endParaRPr>
          </a:p>
        </p:txBody>
      </p:sp>
      <p:sp>
        <p:nvSpPr>
          <p:cNvPr id="52" name="Shape 3059">
            <a:extLst>
              <a:ext uri="{FF2B5EF4-FFF2-40B4-BE49-F238E27FC236}">
                <a16:creationId xmlns:a16="http://schemas.microsoft.com/office/drawing/2014/main" id="{77170476-BC47-4C85-BB43-8BEAB503EB9F}"/>
              </a:ext>
            </a:extLst>
          </p:cNvPr>
          <p:cNvSpPr/>
          <p:nvPr/>
        </p:nvSpPr>
        <p:spPr>
          <a:xfrm flipH="1">
            <a:off x="3915848" y="2055836"/>
            <a:ext cx="1767008" cy="822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60" extrusionOk="0">
                <a:moveTo>
                  <a:pt x="21600" y="20760"/>
                </a:moveTo>
                <a:cubicBezTo>
                  <a:pt x="18369" y="9606"/>
                  <a:pt x="14127" y="2481"/>
                  <a:pt x="9559" y="535"/>
                </a:cubicBezTo>
                <a:cubicBezTo>
                  <a:pt x="6331" y="-840"/>
                  <a:pt x="3052" y="446"/>
                  <a:pt x="0" y="4285"/>
                </a:cubicBezTo>
              </a:path>
            </a:pathLst>
          </a:custGeom>
          <a:ln w="38100" cap="rnd">
            <a:solidFill>
              <a:schemeClr val="bg1">
                <a:lumMod val="50000"/>
              </a:schemeClr>
            </a:solidFill>
            <a:prstDash val="sysDot"/>
            <a:miter lim="400000"/>
            <a:tailEnd type="arrow"/>
          </a:ln>
        </p:spPr>
        <p:txBody>
          <a:bodyPr lIns="0" tIns="0" rIns="0" bIns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 sz="3200"/>
            </a:pPr>
            <a:endParaRPr sz="2667">
              <a:solidFill>
                <a:srgbClr val="212121"/>
              </a:solidFill>
              <a:latin typeface="Arial" pitchFamily="-65" charset="0"/>
            </a:endParaRPr>
          </a:p>
        </p:txBody>
      </p:sp>
      <p:pic>
        <p:nvPicPr>
          <p:cNvPr id="55" name="Picture 8">
            <a:extLst>
              <a:ext uri="{FF2B5EF4-FFF2-40B4-BE49-F238E27FC236}">
                <a16:creationId xmlns:a16="http://schemas.microsoft.com/office/drawing/2014/main" id="{4EC6E05A-A384-4D48-858A-26C99EDEA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554" y="1787899"/>
            <a:ext cx="605625" cy="6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Graphic 55" descr="Pregnant lady">
            <a:extLst>
              <a:ext uri="{FF2B5EF4-FFF2-40B4-BE49-F238E27FC236}">
                <a16:creationId xmlns:a16="http://schemas.microsoft.com/office/drawing/2014/main" id="{3445FD0F-3746-4341-B334-228ECE44D6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491" y="2432843"/>
            <a:ext cx="763372" cy="7633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B67EB1F-0B88-4A18-942F-BF16709CC5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67868" y="2480799"/>
            <a:ext cx="596069" cy="596069"/>
          </a:xfrm>
          <a:prstGeom prst="rect">
            <a:avLst/>
          </a:prstGeom>
        </p:spPr>
      </p:pic>
      <p:sp>
        <p:nvSpPr>
          <p:cNvPr id="59" name="Google Shape;3771;p134">
            <a:extLst>
              <a:ext uri="{FF2B5EF4-FFF2-40B4-BE49-F238E27FC236}">
                <a16:creationId xmlns:a16="http://schemas.microsoft.com/office/drawing/2014/main" id="{B3C478C0-7D96-4FA7-B420-C3988A750406}"/>
              </a:ext>
            </a:extLst>
          </p:cNvPr>
          <p:cNvSpPr/>
          <p:nvPr/>
        </p:nvSpPr>
        <p:spPr>
          <a:xfrm>
            <a:off x="717980" y="4361771"/>
            <a:ext cx="300000" cy="30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60" name="Google Shape;3771;p134">
            <a:extLst>
              <a:ext uri="{FF2B5EF4-FFF2-40B4-BE49-F238E27FC236}">
                <a16:creationId xmlns:a16="http://schemas.microsoft.com/office/drawing/2014/main" id="{4EA48B98-505C-429F-969F-EDAA6B93A9B3}"/>
              </a:ext>
            </a:extLst>
          </p:cNvPr>
          <p:cNvSpPr/>
          <p:nvPr/>
        </p:nvSpPr>
        <p:spPr>
          <a:xfrm>
            <a:off x="717980" y="4862326"/>
            <a:ext cx="300000" cy="30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61" name="Google Shape;3771;p134">
            <a:extLst>
              <a:ext uri="{FF2B5EF4-FFF2-40B4-BE49-F238E27FC236}">
                <a16:creationId xmlns:a16="http://schemas.microsoft.com/office/drawing/2014/main" id="{5D3A1532-DE27-47EC-92A9-7731722B8A4B}"/>
              </a:ext>
            </a:extLst>
          </p:cNvPr>
          <p:cNvSpPr/>
          <p:nvPr/>
        </p:nvSpPr>
        <p:spPr>
          <a:xfrm>
            <a:off x="717980" y="5357356"/>
            <a:ext cx="300000" cy="30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73785634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1248;p286">
            <a:extLst>
              <a:ext uri="{FF2B5EF4-FFF2-40B4-BE49-F238E27FC236}">
                <a16:creationId xmlns:a16="http://schemas.microsoft.com/office/drawing/2014/main" id="{4FE2ECCB-55D7-4EFE-8B41-767982427717}"/>
              </a:ext>
            </a:extLst>
          </p:cNvPr>
          <p:cNvSpPr/>
          <p:nvPr/>
        </p:nvSpPr>
        <p:spPr>
          <a:xfrm>
            <a:off x="7197060" y="2346961"/>
            <a:ext cx="3926348" cy="217424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7E3619-2291-AB30-7804-73D3B5FA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IUS for managing IBD during pregnancy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AE66-E46A-EA5B-1FA2-D1050BAC0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6ACCB3-B11E-5314-C21F-64288E38D250}"/>
              </a:ext>
            </a:extLst>
          </p:cNvPr>
          <p:cNvSpPr txBox="1">
            <a:spLocks/>
          </p:cNvSpPr>
          <p:nvPr/>
        </p:nvSpPr>
        <p:spPr>
          <a:xfrm>
            <a:off x="1010210" y="1292304"/>
            <a:ext cx="5195666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333">
                <a:solidFill>
                  <a:srgbClr val="00A0DF"/>
                </a:solidFill>
              </a:rPr>
              <a:t>IUS images of a young pregnant lady with UC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66EB9-767B-EE92-1B96-371DDBBFC5BC}"/>
              </a:ext>
            </a:extLst>
          </p:cNvPr>
          <p:cNvSpPr txBox="1"/>
          <p:nvPr/>
        </p:nvSpPr>
        <p:spPr>
          <a:xfrm>
            <a:off x="520647" y="5413015"/>
            <a:ext cx="6174793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credit: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Reproduced with permission from the Radiology Assistant website, strictly for educational purposes only.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5FB279-5A94-B975-EA9F-D65F08DE5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27" y="1633111"/>
            <a:ext cx="6093513" cy="37671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D0F6BF-0FA2-499F-ECC2-6CF10C8DFD3A}"/>
              </a:ext>
            </a:extLst>
          </p:cNvPr>
          <p:cNvSpPr txBox="1"/>
          <p:nvPr/>
        </p:nvSpPr>
        <p:spPr>
          <a:xfrm>
            <a:off x="7422818" y="2518494"/>
            <a:ext cx="3560142" cy="204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severe UC, there may be increased echogenicity of the surrounding fat, as shown with green * in the below image on the right. </a:t>
            </a:r>
          </a:p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This fat is rather well-compressible and should be considered as oedema associated with secondary hyperemia and is not a sign of true transmural inflammation. </a:t>
            </a:r>
            <a:endParaRPr lang="en-NZ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76F58BE8-8972-E958-5750-3F3C6113123A}"/>
              </a:ext>
            </a:extLst>
          </p:cNvPr>
          <p:cNvSpPr txBox="1">
            <a:spLocks/>
          </p:cNvSpPr>
          <p:nvPr/>
        </p:nvSpPr>
        <p:spPr bwMode="auto">
          <a:xfrm>
            <a:off x="601928" y="6279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IUS: intestinal ultrasound; UC: ulcerative colitis</a:t>
            </a:r>
          </a:p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 err="1">
                <a:solidFill>
                  <a:srgbClr val="212121"/>
                </a:solidFill>
              </a:rPr>
              <a:t>Zijta</a:t>
            </a:r>
            <a:r>
              <a:rPr lang="en-US" sz="750" kern="0">
                <a:solidFill>
                  <a:srgbClr val="212121"/>
                </a:solidFill>
              </a:rPr>
              <a:t>, F., </a:t>
            </a:r>
            <a:r>
              <a:rPr lang="en-US" sz="750" kern="0" err="1">
                <a:solidFill>
                  <a:srgbClr val="212121"/>
                </a:solidFill>
              </a:rPr>
              <a:t>Vanhooymissen</a:t>
            </a:r>
            <a:r>
              <a:rPr lang="en-US" sz="750" kern="0">
                <a:solidFill>
                  <a:srgbClr val="212121"/>
                </a:solidFill>
              </a:rPr>
              <a:t>, I. &amp; </a:t>
            </a:r>
            <a:r>
              <a:rPr lang="en-US" sz="750" kern="0" err="1">
                <a:solidFill>
                  <a:srgbClr val="212121"/>
                </a:solidFill>
              </a:rPr>
              <a:t>Puylaert</a:t>
            </a:r>
            <a:r>
              <a:rPr lang="en-US" sz="750" kern="0">
                <a:solidFill>
                  <a:srgbClr val="212121"/>
                </a:solidFill>
              </a:rPr>
              <a:t>, J. Crohn's disease - role of Ultrasound. </a:t>
            </a:r>
            <a:r>
              <a:rPr lang="en-US" sz="750" i="1" kern="0">
                <a:solidFill>
                  <a:srgbClr val="212121"/>
                </a:solidFill>
              </a:rPr>
              <a:t>Radiology Assistant. </a:t>
            </a:r>
            <a:r>
              <a:rPr lang="en-US" sz="750" kern="0">
                <a:solidFill>
                  <a:srgbClr val="212121"/>
                </a:solidFill>
              </a:rPr>
              <a:t>Available at: https://radiologyassistant.nl/abdomen/bowel/ultrasound-in-crohns-disease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DEE2A15-90F2-4801-27BE-664CC59A7FCA}"/>
              </a:ext>
            </a:extLst>
          </p:cNvPr>
          <p:cNvCxnSpPr>
            <a:cxnSpLocks/>
          </p:cNvCxnSpPr>
          <p:nvPr/>
        </p:nvCxnSpPr>
        <p:spPr>
          <a:xfrm flipH="1">
            <a:off x="6000750" y="3114675"/>
            <a:ext cx="1422068" cy="876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30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47B84-7E13-0C56-92A3-462DD5F02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IN"/>
              <a:t>Point of care IUS algorithm for “treat-to-target” strategy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D7BFBD-CE3A-2A5B-2A30-69F0335EA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BB2F02-17A9-911E-2E7E-43EE80E5344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CD: Crohn’s disease; CT</a:t>
            </a:r>
            <a:r>
              <a:rPr lang="en-IN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computed tomography; IUS: intestinal ultrasound; MRI: magnetic resonance imaging</a:t>
            </a:r>
            <a:r>
              <a:rPr lang="en-IN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en-US" kern="0">
                <a:latin typeface="Verdana" panose="020B0604030504040204" pitchFamily="34" charset="0"/>
                <a:ea typeface="Verdana" panose="020B0604030504040204" pitchFamily="34" charset="0"/>
              </a:rPr>
              <a:t>UC: ulcerative colitis</a:t>
            </a:r>
            <a:endParaRPr lang="en-IN" b="0" i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Bots, S.,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16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(4), 606-615.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2BA4372A-1D09-DF67-3C26-2B6A76125971}"/>
              </a:ext>
            </a:extLst>
          </p:cNvPr>
          <p:cNvGraphicFramePr/>
          <p:nvPr/>
        </p:nvGraphicFramePr>
        <p:xfrm>
          <a:off x="1132418" y="1663354"/>
          <a:ext cx="3223943" cy="4029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27D7D9-FB5E-FAD8-067A-25D5DBB26508}"/>
              </a:ext>
            </a:extLst>
          </p:cNvPr>
          <p:cNvSpPr txBox="1"/>
          <p:nvPr/>
        </p:nvSpPr>
        <p:spPr>
          <a:xfrm>
            <a:off x="5895467" y="1185908"/>
            <a:ext cx="5058204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 of care IUS algorithm for ‘treat-to-target’ strategy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28E919-B338-43A4-844F-65AE00EB914F}"/>
              </a:ext>
            </a:extLst>
          </p:cNvPr>
          <p:cNvGrpSpPr/>
          <p:nvPr/>
        </p:nvGrpSpPr>
        <p:grpSpPr>
          <a:xfrm>
            <a:off x="6361664" y="1529101"/>
            <a:ext cx="4068658" cy="4575280"/>
            <a:chOff x="421131" y="1926169"/>
            <a:chExt cx="4882389" cy="549033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F8EE65D-0040-4D99-B9DD-9214AEB942C5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280187" y="4402419"/>
              <a:ext cx="3438000" cy="81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28541677-C404-4C84-BD09-924CF290CB47}"/>
                </a:ext>
              </a:extLst>
            </p:cNvPr>
            <p:cNvCxnSpPr>
              <a:cxnSpLocks/>
            </p:cNvCxnSpPr>
            <p:nvPr/>
          </p:nvCxnSpPr>
          <p:spPr bwMode="auto">
            <a:xfrm rot="10800000" flipV="1">
              <a:off x="3579267" y="3222775"/>
              <a:ext cx="1623374" cy="978829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BF018946-0E20-48C2-A996-4AE48E5A93D3}"/>
                </a:ext>
              </a:extLst>
            </p:cNvPr>
            <p:cNvSpPr txBox="1"/>
            <p:nvPr/>
          </p:nvSpPr>
          <p:spPr>
            <a:xfrm>
              <a:off x="2360680" y="2887958"/>
              <a:ext cx="1431543" cy="276998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181496" algn="ctr" defTabSz="608486" fontAlgn="base">
                <a:spcAft>
                  <a:spcPct val="0"/>
                </a:spcAft>
                <a:defRPr/>
              </a:pPr>
              <a:r>
                <a:rPr sz="750" i="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Clinical</a:t>
              </a:r>
              <a:r>
                <a:rPr sz="750" i="1" spc="-8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i="1" spc="-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and  </a:t>
              </a:r>
              <a:r>
                <a:rPr sz="750" i="1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biochemical </a:t>
              </a:r>
              <a:r>
                <a:rPr sz="750" i="1" spc="-12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remission</a:t>
              </a:r>
              <a:endParaRPr sz="750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4F902664-415F-4C04-A065-1A16B489695F}"/>
                </a:ext>
              </a:extLst>
            </p:cNvPr>
            <p:cNvSpPr txBox="1"/>
            <p:nvPr/>
          </p:nvSpPr>
          <p:spPr>
            <a:xfrm>
              <a:off x="1821793" y="3391836"/>
              <a:ext cx="1251191" cy="634266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marR="46565" algn="ctr" defTabSz="608486" fontAlgn="base">
                <a:spcAft>
                  <a:spcPct val="0"/>
                </a:spcAft>
                <a:defRPr/>
              </a:pPr>
              <a:r>
                <a:rPr sz="7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Consider </a:t>
              </a:r>
              <a:r>
                <a:rPr sz="750" spc="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IUS </a:t>
              </a:r>
              <a:r>
                <a:rPr sz="750" spc="-33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at 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regular intervals to  </a:t>
              </a:r>
              <a:r>
                <a:rPr sz="750" spc="-46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detect </a:t>
              </a:r>
              <a:r>
                <a:rPr sz="750" spc="-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pre-clinical  </a:t>
              </a:r>
              <a:r>
                <a:rPr sz="750" spc="-25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relapse </a:t>
              </a:r>
              <a:r>
                <a:rPr sz="750" spc="-46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(e.g. </a:t>
              </a:r>
              <a:r>
                <a:rPr sz="750" spc="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1</a:t>
              </a:r>
              <a:r>
                <a:rPr sz="750" spc="-6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year)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80000B63-E2AA-4130-84CB-2B873939902C}"/>
                </a:ext>
              </a:extLst>
            </p:cNvPr>
            <p:cNvSpPr txBox="1"/>
            <p:nvPr/>
          </p:nvSpPr>
          <p:spPr>
            <a:xfrm>
              <a:off x="3233143" y="3391206"/>
              <a:ext cx="975994" cy="354695"/>
            </a:xfrm>
            <a:prstGeom prst="rect">
              <a:avLst/>
            </a:prstGeom>
            <a:solidFill>
              <a:srgbClr val="FF8989"/>
            </a:solidFill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/>
            <a:p>
              <a:pPr algn="ctr" defTabSz="608486" fontAlgn="base">
                <a:spcAft>
                  <a:spcPct val="0"/>
                </a:spcAft>
                <a:defRPr/>
              </a:pPr>
              <a:r>
                <a:rPr sz="750" spc="29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IUS </a:t>
              </a:r>
              <a:r>
                <a:rPr sz="750" spc="-8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not</a:t>
              </a:r>
              <a:r>
                <a:rPr sz="750" spc="-79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25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necessary</a:t>
              </a:r>
              <a:endParaRPr sz="75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68D17842-4EEB-4E7F-9D58-BDD97C3FA156}"/>
                </a:ext>
              </a:extLst>
            </p:cNvPr>
            <p:cNvSpPr txBox="1"/>
            <p:nvPr/>
          </p:nvSpPr>
          <p:spPr>
            <a:xfrm>
              <a:off x="2328076" y="4128358"/>
              <a:ext cx="1251191" cy="169355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08486" fontAlgn="base">
                <a:spcAft>
                  <a:spcPct val="0"/>
                </a:spcAft>
                <a:defRPr/>
              </a:pPr>
              <a:r>
                <a:rPr sz="917" b="1" spc="-1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Perform</a:t>
              </a:r>
              <a:r>
                <a:rPr sz="917" b="1" spc="-25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917" b="1" spc="29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IUS</a:t>
              </a:r>
              <a:endParaRPr sz="91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3AE54A2F-BC6F-44A3-ABB6-30080C898FF1}"/>
                </a:ext>
              </a:extLst>
            </p:cNvPr>
            <p:cNvSpPr txBox="1"/>
            <p:nvPr/>
          </p:nvSpPr>
          <p:spPr>
            <a:xfrm>
              <a:off x="792377" y="4509681"/>
              <a:ext cx="982980" cy="2769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08486" fontAlgn="base">
                <a:spcAft>
                  <a:spcPct val="0"/>
                </a:spcAft>
                <a:defRPr/>
              </a:pPr>
              <a:r>
                <a:rPr sz="750" spc="-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Clear </a:t>
              </a:r>
              <a:r>
                <a:rPr sz="750" spc="-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activity </a:t>
              </a:r>
              <a:r>
                <a:rPr sz="7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in</a:t>
              </a:r>
              <a:r>
                <a:rPr sz="750" spc="-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95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CD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8A1B4524-2C6A-4C89-AF1B-DC572F36DC31}"/>
                </a:ext>
              </a:extLst>
            </p:cNvPr>
            <p:cNvSpPr txBox="1"/>
            <p:nvPr/>
          </p:nvSpPr>
          <p:spPr>
            <a:xfrm>
              <a:off x="4222836" y="4519834"/>
              <a:ext cx="979805" cy="2769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 defTabSz="608486" fontAlgn="base">
                <a:spcAft>
                  <a:spcPct val="0"/>
                </a:spcAft>
                <a:defRPr/>
              </a:pPr>
              <a:r>
                <a:rPr sz="750" spc="-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Clear </a:t>
              </a:r>
              <a:r>
                <a:rPr sz="750" spc="-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activity </a:t>
              </a:r>
              <a:r>
                <a:rPr sz="7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in</a:t>
              </a:r>
              <a:r>
                <a:rPr sz="750" spc="-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62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UC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E2531DE5-B382-4D9E-8BDA-C58A0C8B2983}"/>
                </a:ext>
              </a:extLst>
            </p:cNvPr>
            <p:cNvSpPr txBox="1"/>
            <p:nvPr/>
          </p:nvSpPr>
          <p:spPr>
            <a:xfrm>
              <a:off x="3239467" y="5101486"/>
              <a:ext cx="975994" cy="422565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55880" algn="ctr">
                <a:lnSpc>
                  <a:spcPct val="100000"/>
                </a:lnSpc>
                <a:spcBef>
                  <a:spcPts val="0"/>
                </a:spcBef>
                <a:defRPr sz="90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defRPr>
              </a:lvl1pPr>
            </a:lstStyle>
            <a:p>
              <a:pPr marR="46565" defTabSz="608486" fontAlgn="base">
                <a:spcAft>
                  <a:spcPct val="0"/>
                </a:spcAft>
                <a:defRPr/>
              </a:pPr>
              <a:r>
                <a:rPr sz="750"/>
                <a:t>Consider</a:t>
              </a:r>
              <a:r>
                <a:rPr lang="en-US" sz="750"/>
                <a:t> </a:t>
              </a:r>
              <a:r>
                <a:rPr sz="750"/>
                <a:t>proctitis in UC</a:t>
              </a: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68CF65BF-0D18-44A2-AF2C-CC8098D29028}"/>
                </a:ext>
              </a:extLst>
            </p:cNvPr>
            <p:cNvSpPr txBox="1"/>
            <p:nvPr/>
          </p:nvSpPr>
          <p:spPr>
            <a:xfrm>
              <a:off x="1553276" y="5104224"/>
              <a:ext cx="1207908" cy="4154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noAutofit/>
            </a:bodyPr>
            <a:lstStyle>
              <a:defPPr>
                <a:defRPr lang="en-US"/>
              </a:defPPr>
              <a:lvl1pPr marR="55880" algn="ctr">
                <a:lnSpc>
                  <a:spcPct val="100000"/>
                </a:lnSpc>
                <a:spcBef>
                  <a:spcPts val="0"/>
                </a:spcBef>
                <a:defRPr sz="90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defRPr>
              </a:lvl1pPr>
            </a:lstStyle>
            <a:p>
              <a:pPr marR="46565" defTabSz="608486" fontAlgn="base">
                <a:spcAft>
                  <a:spcPct val="0"/>
                </a:spcAft>
                <a:defRPr/>
              </a:pPr>
              <a:r>
                <a:rPr sz="750"/>
                <a:t>Consider small  bowel disease and  proctitis in CD</a:t>
              </a:r>
            </a:p>
          </p:txBody>
        </p:sp>
        <p:sp>
          <p:nvSpPr>
            <p:cNvPr id="20" name="object 61">
              <a:extLst>
                <a:ext uri="{FF2B5EF4-FFF2-40B4-BE49-F238E27FC236}">
                  <a16:creationId xmlns:a16="http://schemas.microsoft.com/office/drawing/2014/main" id="{06086178-F471-4C41-B8F5-BC6D8779EFE2}"/>
                </a:ext>
              </a:extLst>
            </p:cNvPr>
            <p:cNvSpPr txBox="1"/>
            <p:nvPr/>
          </p:nvSpPr>
          <p:spPr>
            <a:xfrm>
              <a:off x="2360681" y="5791901"/>
              <a:ext cx="1235960" cy="2769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46565" algn="ctr" defTabSz="608486" fontAlgn="base">
                <a:spcAft>
                  <a:spcPct val="0"/>
                </a:spcAft>
                <a:defRPr/>
              </a:pPr>
              <a:r>
                <a:rPr sz="750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Consider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endoscopy/</a:t>
              </a:r>
              <a:r>
                <a:rPr lang="en-US"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imaging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21" name="object 62">
              <a:extLst>
                <a:ext uri="{FF2B5EF4-FFF2-40B4-BE49-F238E27FC236}">
                  <a16:creationId xmlns:a16="http://schemas.microsoft.com/office/drawing/2014/main" id="{35F6AB4A-2622-45CC-A0DC-243FF2AC5BEB}"/>
                </a:ext>
              </a:extLst>
            </p:cNvPr>
            <p:cNvSpPr txBox="1"/>
            <p:nvPr/>
          </p:nvSpPr>
          <p:spPr>
            <a:xfrm>
              <a:off x="2362052" y="6371269"/>
              <a:ext cx="1234800" cy="2769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49740" algn="ctr" defTabSz="608486" fontAlgn="base">
                <a:spcAft>
                  <a:spcPct val="0"/>
                </a:spcAft>
                <a:defRPr/>
              </a:pPr>
              <a:r>
                <a:rPr sz="750" spc="-25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Treatment</a:t>
              </a:r>
              <a:r>
                <a:rPr sz="750" spc="-62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decision  </a:t>
              </a:r>
              <a:r>
                <a:rPr sz="750" spc="-2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based </a:t>
              </a:r>
              <a:r>
                <a:rPr sz="750" spc="8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on</a:t>
              </a:r>
              <a:r>
                <a:rPr sz="750" spc="-33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IUS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22" name="object 63">
              <a:extLst>
                <a:ext uri="{FF2B5EF4-FFF2-40B4-BE49-F238E27FC236}">
                  <a16:creationId xmlns:a16="http://schemas.microsoft.com/office/drawing/2014/main" id="{ACBA0FB9-8D30-4B84-BE5E-FE2E2336FFFF}"/>
                </a:ext>
              </a:extLst>
            </p:cNvPr>
            <p:cNvSpPr txBox="1"/>
            <p:nvPr/>
          </p:nvSpPr>
          <p:spPr>
            <a:xfrm>
              <a:off x="1345650" y="7020636"/>
              <a:ext cx="3260103" cy="39586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rgbClr val="231F20"/>
              </a:solidFill>
            </a:ln>
          </p:spPr>
          <p:txBody>
            <a:bodyPr vert="horz" wrap="square" lIns="0" tIns="30000" rIns="0" bIns="30000" rtlCol="0" anchor="ctr" anchorCtr="0">
              <a:spAutoFit/>
            </a:bodyPr>
            <a:lstStyle/>
            <a:p>
              <a:pPr marR="23282" algn="ctr" defTabSz="608486" fontAlgn="base">
                <a:spcAft>
                  <a:spcPct val="0"/>
                </a:spcAft>
                <a:defRPr/>
              </a:pPr>
              <a:r>
                <a:rPr lang="en-US" sz="875" b="1" spc="-4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Assess </a:t>
              </a:r>
              <a:r>
                <a:rPr lang="en-US" sz="875" b="1" spc="-33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treatment </a:t>
              </a:r>
              <a:r>
                <a:rPr lang="en-US" sz="875" b="1" spc="-2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response </a:t>
              </a:r>
              <a:r>
                <a:rPr lang="en-US" sz="875" b="1" spc="-33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after </a:t>
              </a:r>
              <a:r>
                <a:rPr lang="en-US" sz="875" b="1" spc="2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3 </a:t>
              </a:r>
              <a:r>
                <a:rPr lang="en-US" sz="875" b="1" spc="-8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months </a:t>
              </a:r>
              <a:r>
                <a:rPr lang="en-US" sz="875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in </a:t>
              </a:r>
              <a:r>
                <a:rPr lang="en-US" sz="875" b="1" spc="95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CD</a:t>
              </a:r>
              <a:r>
                <a:rPr lang="en-US" sz="875" b="1" spc="-83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lang="en-US" sz="875" b="1" spc="-4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and</a:t>
              </a:r>
              <a:r>
                <a:rPr lang="en-US" sz="875" b="1" spc="-33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lang="en-US" sz="875" b="1" spc="2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8 </a:t>
              </a:r>
              <a:r>
                <a:rPr lang="en-US" sz="875" b="1" spc="-2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weeks </a:t>
              </a:r>
              <a:r>
                <a:rPr lang="en-US" sz="875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in</a:t>
              </a:r>
              <a:r>
                <a:rPr lang="en-US" sz="875" b="1" spc="-29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lang="en-US" sz="875" b="1" spc="62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UC</a:t>
              </a:r>
              <a:endParaRPr sz="875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23" name="object 64">
              <a:extLst>
                <a:ext uri="{FF2B5EF4-FFF2-40B4-BE49-F238E27FC236}">
                  <a16:creationId xmlns:a16="http://schemas.microsoft.com/office/drawing/2014/main" id="{856182E1-12F8-41C6-8BF7-C61CAEBB7DD4}"/>
                </a:ext>
              </a:extLst>
            </p:cNvPr>
            <p:cNvSpPr txBox="1"/>
            <p:nvPr/>
          </p:nvSpPr>
          <p:spPr>
            <a:xfrm>
              <a:off x="2371358" y="4523278"/>
              <a:ext cx="1207909" cy="276998"/>
            </a:xfrm>
            <a:prstGeom prst="rect">
              <a:avLst/>
            </a:prstGeom>
            <a:ln w="9525">
              <a:solidFill>
                <a:srgbClr val="231F20"/>
              </a:solidFill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57148" algn="ctr" defTabSz="608486" fontAlgn="base">
                <a:spcAft>
                  <a:spcPct val="0"/>
                </a:spcAft>
                <a:defRPr/>
              </a:pPr>
              <a:r>
                <a:rPr sz="750" spc="71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No</a:t>
              </a:r>
              <a:r>
                <a:rPr sz="750" spc="-8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findings, </a:t>
              </a:r>
              <a:r>
                <a:rPr sz="750" spc="-8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doubt </a:t>
              </a:r>
              <a:r>
                <a:rPr sz="750" spc="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or </a:t>
              </a:r>
              <a:r>
                <a:rPr sz="750" spc="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IUS</a:t>
              </a:r>
              <a:r>
                <a:rPr sz="750" spc="-7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8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suboptimal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24" name="object 65">
              <a:extLst>
                <a:ext uri="{FF2B5EF4-FFF2-40B4-BE49-F238E27FC236}">
                  <a16:creationId xmlns:a16="http://schemas.microsoft.com/office/drawing/2014/main" id="{944B6F84-39BF-47A3-9865-8921D0E29CE4}"/>
                </a:ext>
              </a:extLst>
            </p:cNvPr>
            <p:cNvSpPr txBox="1"/>
            <p:nvPr/>
          </p:nvSpPr>
          <p:spPr>
            <a:xfrm>
              <a:off x="905793" y="2798065"/>
              <a:ext cx="1175618" cy="415499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79372" algn="ctr" defTabSz="608486" fontAlgn="base">
                <a:spcAft>
                  <a:spcPct val="0"/>
                </a:spcAft>
                <a:defRPr/>
              </a:pPr>
              <a:r>
                <a:rPr sz="750" spc="-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Symptoms</a:t>
              </a:r>
              <a:r>
                <a:rPr sz="750" spc="-75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and/</a:t>
              </a:r>
              <a:r>
                <a:rPr lang="en-US" sz="750" spc="-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or </a:t>
              </a:r>
              <a:r>
                <a:rPr sz="750" spc="-1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3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elevated</a:t>
              </a:r>
              <a:r>
                <a:rPr lang="en-US" sz="750" spc="-3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8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biomarkers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sp>
          <p:nvSpPr>
            <p:cNvPr id="25" name="object 66">
              <a:extLst>
                <a:ext uri="{FF2B5EF4-FFF2-40B4-BE49-F238E27FC236}">
                  <a16:creationId xmlns:a16="http://schemas.microsoft.com/office/drawing/2014/main" id="{68CF3A74-04D4-4E0B-A011-0456508A6BC8}"/>
                </a:ext>
              </a:extLst>
            </p:cNvPr>
            <p:cNvSpPr txBox="1"/>
            <p:nvPr/>
          </p:nvSpPr>
          <p:spPr>
            <a:xfrm>
              <a:off x="4006351" y="2805540"/>
              <a:ext cx="1297169" cy="415499"/>
            </a:xfrm>
            <a:prstGeom prst="rect">
              <a:avLst/>
            </a:prstGeom>
            <a:ln w="9525">
              <a:noFill/>
            </a:ln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R="74610" algn="ctr" defTabSz="608486" fontAlgn="base">
                <a:spcAft>
                  <a:spcPct val="0"/>
                </a:spcAft>
                <a:defRPr/>
              </a:pPr>
              <a:r>
                <a:rPr sz="750" spc="-4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Symptoms</a:t>
              </a:r>
              <a:r>
                <a:rPr sz="750" spc="-75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 </a:t>
              </a:r>
              <a:r>
                <a:rPr sz="750" spc="-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and/</a:t>
              </a:r>
              <a:endParaRPr lang="en-US" sz="750" spc="-29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  <a:p>
              <a:pPr marR="74610" algn="ctr" defTabSz="608486" fontAlgn="base">
                <a:spcAft>
                  <a:spcPct val="0"/>
                </a:spcAft>
                <a:defRPr/>
              </a:pPr>
              <a:r>
                <a:rPr sz="750" spc="-29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or </a:t>
              </a:r>
              <a:r>
                <a:rPr sz="750" spc="-37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elevated </a:t>
              </a:r>
              <a:r>
                <a:rPr sz="750" spc="-8">
                  <a:solidFill>
                    <a:srgbClr val="231F2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rPr>
                <a:t>biomarkers</a:t>
              </a:r>
              <a:endParaRPr sz="75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rebuchet MS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EEF30CA-45B7-4C3D-A9F2-39CF5EAEFDC6}"/>
                </a:ext>
              </a:extLst>
            </p:cNvPr>
            <p:cNvGrpSpPr/>
            <p:nvPr/>
          </p:nvGrpSpPr>
          <p:grpSpPr>
            <a:xfrm>
              <a:off x="3284839" y="1926169"/>
              <a:ext cx="936491" cy="415498"/>
              <a:chOff x="3284839" y="1926169"/>
              <a:chExt cx="936491" cy="415498"/>
            </a:xfrm>
          </p:grpSpPr>
          <p:sp>
            <p:nvSpPr>
              <p:cNvPr id="59" name="object 21">
                <a:extLst>
                  <a:ext uri="{FF2B5EF4-FFF2-40B4-BE49-F238E27FC236}">
                    <a16:creationId xmlns:a16="http://schemas.microsoft.com/office/drawing/2014/main" id="{0E51C6AC-94BA-4EE5-ACCB-0D959B968779}"/>
                  </a:ext>
                </a:extLst>
              </p:cNvPr>
              <p:cNvSpPr/>
              <p:nvPr/>
            </p:nvSpPr>
            <p:spPr>
              <a:xfrm>
                <a:off x="3284839" y="1926169"/>
                <a:ext cx="936491" cy="415498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472440">
                    <a:moveTo>
                      <a:pt x="979360" y="0"/>
                    </a:moveTo>
                    <a:lnTo>
                      <a:pt x="0" y="0"/>
                    </a:lnTo>
                    <a:lnTo>
                      <a:pt x="0" y="472198"/>
                    </a:lnTo>
                    <a:lnTo>
                      <a:pt x="979360" y="472198"/>
                    </a:lnTo>
                    <a:lnTo>
                      <a:pt x="979360" y="0"/>
                    </a:lnTo>
                    <a:close/>
                  </a:path>
                </a:pathLst>
              </a:custGeom>
              <a:solidFill>
                <a:srgbClr val="1C75BC"/>
              </a:solidFill>
              <a:ln w="9525">
                <a:solidFill>
                  <a:srgbClr val="231F20"/>
                </a:solidFill>
              </a:ln>
            </p:spPr>
            <p:txBody>
              <a:bodyPr wrap="square" lIns="0" tIns="0" rIns="0" bIns="0" rtlCol="0" anchor="ctr" anchorCtr="0"/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endParaRPr sz="3333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60" name="object 67">
                <a:extLst>
                  <a:ext uri="{FF2B5EF4-FFF2-40B4-BE49-F238E27FC236}">
                    <a16:creationId xmlns:a16="http://schemas.microsoft.com/office/drawing/2014/main" id="{B38EB425-57CF-41C1-9D42-28A3C5CBEDD9}"/>
                  </a:ext>
                </a:extLst>
              </p:cNvPr>
              <p:cNvSpPr txBox="1"/>
              <p:nvPr/>
            </p:nvSpPr>
            <p:spPr>
              <a:xfrm>
                <a:off x="3498477" y="1999175"/>
                <a:ext cx="445327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r>
                  <a:rPr sz="1500" b="1" spc="62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rebuchet MS"/>
                  </a:rPr>
                  <a:t>UC</a:t>
                </a:r>
                <a:endParaRPr sz="1500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8116537-857C-4212-A3F4-FA78FA5FA66F}"/>
                </a:ext>
              </a:extLst>
            </p:cNvPr>
            <p:cNvGrpSpPr/>
            <p:nvPr/>
          </p:nvGrpSpPr>
          <p:grpSpPr>
            <a:xfrm>
              <a:off x="1835584" y="1937641"/>
              <a:ext cx="936491" cy="415498"/>
              <a:chOff x="1835584" y="1937641"/>
              <a:chExt cx="936491" cy="415498"/>
            </a:xfrm>
          </p:grpSpPr>
          <p:sp>
            <p:nvSpPr>
              <p:cNvPr id="58" name="object 21">
                <a:extLst>
                  <a:ext uri="{FF2B5EF4-FFF2-40B4-BE49-F238E27FC236}">
                    <a16:creationId xmlns:a16="http://schemas.microsoft.com/office/drawing/2014/main" id="{D6AFD06E-A5C7-4596-AB96-3CC0A86D6A76}"/>
                  </a:ext>
                </a:extLst>
              </p:cNvPr>
              <p:cNvSpPr/>
              <p:nvPr/>
            </p:nvSpPr>
            <p:spPr>
              <a:xfrm>
                <a:off x="1835584" y="1937641"/>
                <a:ext cx="936491" cy="415498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472440">
                    <a:moveTo>
                      <a:pt x="979360" y="0"/>
                    </a:moveTo>
                    <a:lnTo>
                      <a:pt x="0" y="0"/>
                    </a:lnTo>
                    <a:lnTo>
                      <a:pt x="0" y="472198"/>
                    </a:lnTo>
                    <a:lnTo>
                      <a:pt x="979360" y="472198"/>
                    </a:lnTo>
                    <a:lnTo>
                      <a:pt x="97936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solidFill>
                  <a:srgbClr val="231F20"/>
                </a:solidFill>
              </a:ln>
            </p:spPr>
            <p:txBody>
              <a:bodyPr wrap="square" lIns="0" tIns="0" rIns="0" bIns="0" rtlCol="0" anchor="ctr" anchorCtr="0"/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endParaRPr sz="3333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  <p:sp>
            <p:nvSpPr>
              <p:cNvPr id="57" name="object 6">
                <a:extLst>
                  <a:ext uri="{FF2B5EF4-FFF2-40B4-BE49-F238E27FC236}">
                    <a16:creationId xmlns:a16="http://schemas.microsoft.com/office/drawing/2014/main" id="{13425DBC-CA67-4853-AE68-0B09C0D3095E}"/>
                  </a:ext>
                </a:extLst>
              </p:cNvPr>
              <p:cNvSpPr txBox="1"/>
              <p:nvPr/>
            </p:nvSpPr>
            <p:spPr>
              <a:xfrm>
                <a:off x="2089239" y="1977049"/>
                <a:ext cx="482421" cy="276999"/>
              </a:xfrm>
              <a:prstGeom prst="rect">
                <a:avLst/>
              </a:prstGeom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r>
                  <a:rPr sz="1500" b="1" spc="95">
                    <a:solidFill>
                      <a:srgbClr val="FFFFFF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rebuchet MS"/>
                  </a:rPr>
                  <a:t>CD</a:t>
                </a:r>
                <a:endParaRPr sz="1500" b="1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rebuchet MS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2BA3F16-E906-4056-A785-24FD64AE6ECF}"/>
                </a:ext>
              </a:extLst>
            </p:cNvPr>
            <p:cNvGrpSpPr/>
            <p:nvPr/>
          </p:nvGrpSpPr>
          <p:grpSpPr>
            <a:xfrm>
              <a:off x="421131" y="5588832"/>
              <a:ext cx="831121" cy="719309"/>
              <a:chOff x="733592" y="5713084"/>
              <a:chExt cx="831121" cy="719309"/>
            </a:xfrm>
          </p:grpSpPr>
          <p:sp>
            <p:nvSpPr>
              <p:cNvPr id="55" name="object 62">
                <a:extLst>
                  <a:ext uri="{FF2B5EF4-FFF2-40B4-BE49-F238E27FC236}">
                    <a16:creationId xmlns:a16="http://schemas.microsoft.com/office/drawing/2014/main" id="{A429697D-9DBC-4687-A6DE-4BD4ED90B380}"/>
                  </a:ext>
                </a:extLst>
              </p:cNvPr>
              <p:cNvSpPr txBox="1"/>
              <p:nvPr/>
            </p:nvSpPr>
            <p:spPr>
              <a:xfrm>
                <a:off x="757518" y="5804201"/>
                <a:ext cx="807195" cy="553998"/>
              </a:xfrm>
              <a:prstGeom prst="rect">
                <a:avLst/>
              </a:prstGeom>
              <a:ln w="952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49740" algn="ctr" defTabSz="608486" fontAlgn="base">
                  <a:spcAft>
                    <a:spcPct val="0"/>
                  </a:spcAft>
                  <a:defRPr/>
                </a:pPr>
                <a:r>
                  <a:rPr lang="en-SG" sz="750" spc="-25">
                    <a:solidFill>
                      <a:srgbClr val="231F2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rebuchet MS"/>
                  </a:rPr>
                  <a:t>Reliable assessment  of</a:t>
                </a:r>
              </a:p>
              <a:p>
                <a:pPr marR="49740" algn="ctr" defTabSz="608486" fontAlgn="base">
                  <a:spcAft>
                    <a:spcPct val="0"/>
                  </a:spcAft>
                  <a:defRPr/>
                </a:pPr>
                <a:r>
                  <a:rPr lang="en-SG" sz="750" spc="-25">
                    <a:solidFill>
                      <a:srgbClr val="231F2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rebuchet MS"/>
                  </a:rPr>
                  <a:t>complications</a:t>
                </a:r>
              </a:p>
            </p:txBody>
          </p:sp>
          <p:sp>
            <p:nvSpPr>
              <p:cNvPr id="56" name="object 21">
                <a:extLst>
                  <a:ext uri="{FF2B5EF4-FFF2-40B4-BE49-F238E27FC236}">
                    <a16:creationId xmlns:a16="http://schemas.microsoft.com/office/drawing/2014/main" id="{791D28A1-0058-4612-84BE-291FDA720C12}"/>
                  </a:ext>
                </a:extLst>
              </p:cNvPr>
              <p:cNvSpPr/>
              <p:nvPr/>
            </p:nvSpPr>
            <p:spPr>
              <a:xfrm>
                <a:off x="733592" y="5713084"/>
                <a:ext cx="778283" cy="719309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472440">
                    <a:moveTo>
                      <a:pt x="979360" y="0"/>
                    </a:moveTo>
                    <a:lnTo>
                      <a:pt x="0" y="0"/>
                    </a:lnTo>
                    <a:lnTo>
                      <a:pt x="0" y="472198"/>
                    </a:lnTo>
                    <a:lnTo>
                      <a:pt x="979360" y="472198"/>
                    </a:lnTo>
                    <a:lnTo>
                      <a:pt x="979360" y="0"/>
                    </a:lnTo>
                    <a:close/>
                  </a:path>
                </a:pathLst>
              </a:custGeom>
              <a:ln w="9525">
                <a:solidFill>
                  <a:srgbClr val="231F20"/>
                </a:solidFill>
              </a:ln>
            </p:spPr>
            <p:txBody>
              <a:bodyPr wrap="square" lIns="0" tIns="0" rIns="0" bIns="0" rtlCol="0" anchor="ctr" anchorCtr="0"/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endParaRPr sz="3333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BD6154-3E9A-4A29-A87E-9801EB2C56E1}"/>
                </a:ext>
              </a:extLst>
            </p:cNvPr>
            <p:cNvGrpSpPr/>
            <p:nvPr/>
          </p:nvGrpSpPr>
          <p:grpSpPr>
            <a:xfrm>
              <a:off x="1298886" y="5590325"/>
              <a:ext cx="853959" cy="723280"/>
              <a:chOff x="800754" y="5741777"/>
              <a:chExt cx="853959" cy="723280"/>
            </a:xfrm>
          </p:grpSpPr>
          <p:sp>
            <p:nvSpPr>
              <p:cNvPr id="53" name="object 62">
                <a:extLst>
                  <a:ext uri="{FF2B5EF4-FFF2-40B4-BE49-F238E27FC236}">
                    <a16:creationId xmlns:a16="http://schemas.microsoft.com/office/drawing/2014/main" id="{307CADD0-36A6-4803-BBE3-40E6A6C32DCF}"/>
                  </a:ext>
                </a:extLst>
              </p:cNvPr>
              <p:cNvSpPr txBox="1"/>
              <p:nvPr/>
            </p:nvSpPr>
            <p:spPr>
              <a:xfrm>
                <a:off x="847518" y="5753691"/>
                <a:ext cx="807195" cy="692498"/>
              </a:xfrm>
              <a:prstGeom prst="rect">
                <a:avLst/>
              </a:prstGeom>
              <a:ln w="9525">
                <a:noFill/>
              </a:ln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49740" algn="ctr" defTabSz="608486" fontAlgn="base">
                  <a:spcAft>
                    <a:spcPct val="0"/>
                  </a:spcAft>
                  <a:defRPr/>
                </a:pPr>
                <a:r>
                  <a:rPr lang="en-SG" sz="750" spc="-25">
                    <a:solidFill>
                      <a:srgbClr val="231F2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rebuchet MS"/>
                  </a:rPr>
                  <a:t>Extensive  complications  or       symptomatic  stricture</a:t>
                </a:r>
              </a:p>
            </p:txBody>
          </p:sp>
          <p:sp>
            <p:nvSpPr>
              <p:cNvPr id="54" name="object 21">
                <a:extLst>
                  <a:ext uri="{FF2B5EF4-FFF2-40B4-BE49-F238E27FC236}">
                    <a16:creationId xmlns:a16="http://schemas.microsoft.com/office/drawing/2014/main" id="{4A11C34E-5D52-4F3E-BED1-A1A2F55BC975}"/>
                  </a:ext>
                </a:extLst>
              </p:cNvPr>
              <p:cNvSpPr/>
              <p:nvPr/>
            </p:nvSpPr>
            <p:spPr>
              <a:xfrm>
                <a:off x="800754" y="5741777"/>
                <a:ext cx="845796" cy="723280"/>
              </a:xfrm>
              <a:custGeom>
                <a:avLst/>
                <a:gdLst/>
                <a:ahLst/>
                <a:cxnLst/>
                <a:rect l="l" t="t" r="r" b="b"/>
                <a:pathLst>
                  <a:path w="979804" h="472440">
                    <a:moveTo>
                      <a:pt x="979360" y="0"/>
                    </a:moveTo>
                    <a:lnTo>
                      <a:pt x="0" y="0"/>
                    </a:lnTo>
                    <a:lnTo>
                      <a:pt x="0" y="472198"/>
                    </a:lnTo>
                    <a:lnTo>
                      <a:pt x="979360" y="472198"/>
                    </a:lnTo>
                    <a:lnTo>
                      <a:pt x="979360" y="0"/>
                    </a:lnTo>
                    <a:close/>
                  </a:path>
                </a:pathLst>
              </a:custGeom>
              <a:ln w="9525">
                <a:solidFill>
                  <a:srgbClr val="231F20"/>
                </a:solidFill>
              </a:ln>
            </p:spPr>
            <p:txBody>
              <a:bodyPr wrap="square" lIns="0" tIns="0" rIns="0" bIns="0" rtlCol="0" anchor="ctr" anchorCtr="0"/>
              <a:lstStyle/>
              <a:p>
                <a:pPr algn="ctr" defTabSz="608486" fontAlgn="base">
                  <a:spcAft>
                    <a:spcPct val="0"/>
                  </a:spcAft>
                  <a:defRPr/>
                </a:pPr>
                <a:endParaRPr sz="3333">
                  <a:solidFill>
                    <a:srgbClr val="212121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30CD35F-B5E2-4E3E-8FB2-3E55A1667D6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953121" y="2353139"/>
              <a:ext cx="0" cy="4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B45D43-DB9C-4B41-9755-B2F3E30EE9D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674545" y="2353139"/>
              <a:ext cx="0" cy="45240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BDDEAA6-D95A-43B9-903E-57E58D7A1F0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397559" y="2353139"/>
              <a:ext cx="0" cy="46288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B3F28CD-5FE8-4FFC-85DA-0896B40C6FB1}"/>
                </a:ext>
              </a:extLst>
            </p:cNvPr>
            <p:cNvCxnSpPr/>
            <p:nvPr/>
          </p:nvCxnSpPr>
          <p:spPr bwMode="auto">
            <a:xfrm>
              <a:off x="4120573" y="2338984"/>
              <a:ext cx="0" cy="47704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50F9C5A5-E58A-4A5C-A060-8B7F9D3770D1}"/>
                </a:ext>
              </a:extLst>
            </p:cNvPr>
            <p:cNvCxnSpPr/>
            <p:nvPr/>
          </p:nvCxnSpPr>
          <p:spPr bwMode="auto">
            <a:xfrm>
              <a:off x="2674545" y="3234208"/>
              <a:ext cx="0" cy="15762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A34EB36-B62E-490E-BBD4-F3D45FDE9187}"/>
                </a:ext>
              </a:extLst>
            </p:cNvPr>
            <p:cNvCxnSpPr/>
            <p:nvPr/>
          </p:nvCxnSpPr>
          <p:spPr bwMode="auto">
            <a:xfrm>
              <a:off x="3397559" y="3234208"/>
              <a:ext cx="0" cy="15762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7D862A07-4E4E-4C5B-A6AC-FA7E2B1A7590}"/>
                </a:ext>
              </a:extLst>
            </p:cNvPr>
            <p:cNvCxnSpPr>
              <a:cxnSpLocks/>
              <a:endCxn id="13" idx="1"/>
            </p:cNvCxnSpPr>
            <p:nvPr/>
          </p:nvCxnSpPr>
          <p:spPr bwMode="auto">
            <a:xfrm rot="16200000" flipH="1">
              <a:off x="1447253" y="3332212"/>
              <a:ext cx="1013123" cy="748524"/>
            </a:xfrm>
            <a:prstGeom prst="bentConnector2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A977B24-9BA6-4A87-8EC6-BD17CEE5A470}"/>
                </a:ext>
              </a:extLst>
            </p:cNvPr>
            <p:cNvCxnSpPr/>
            <p:nvPr/>
          </p:nvCxnSpPr>
          <p:spPr bwMode="auto">
            <a:xfrm>
              <a:off x="2981209" y="4288668"/>
              <a:ext cx="0" cy="23897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E6A976EC-971C-4C3B-9439-4C110E3F11C3}"/>
                </a:ext>
              </a:extLst>
            </p:cNvPr>
            <p:cNvCxnSpPr>
              <a:cxnSpLocks/>
              <a:endCxn id="16" idx="0"/>
            </p:cNvCxnSpPr>
            <p:nvPr/>
          </p:nvCxnSpPr>
          <p:spPr bwMode="auto">
            <a:xfrm>
              <a:off x="1283867" y="4402500"/>
              <a:ext cx="0" cy="10718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DC7B3039-3DE1-4B34-92F5-387DC9A97C48}"/>
                </a:ext>
              </a:extLst>
            </p:cNvPr>
            <p:cNvCxnSpPr>
              <a:cxnSpLocks/>
              <a:endCxn id="20" idx="0"/>
            </p:cNvCxnSpPr>
            <p:nvPr/>
          </p:nvCxnSpPr>
          <p:spPr bwMode="auto">
            <a:xfrm>
              <a:off x="2975311" y="4796834"/>
              <a:ext cx="3350" cy="9950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bject 21">
              <a:extLst>
                <a:ext uri="{FF2B5EF4-FFF2-40B4-BE49-F238E27FC236}">
                  <a16:creationId xmlns:a16="http://schemas.microsoft.com/office/drawing/2014/main" id="{BBBECEBA-9094-4B11-950D-D9D65D8461C5}"/>
                </a:ext>
              </a:extLst>
            </p:cNvPr>
            <p:cNvSpPr/>
            <p:nvPr/>
          </p:nvSpPr>
          <p:spPr>
            <a:xfrm>
              <a:off x="3993914" y="2810313"/>
              <a:ext cx="1211108" cy="415498"/>
            </a:xfrm>
            <a:custGeom>
              <a:avLst/>
              <a:gdLst/>
              <a:ahLst/>
              <a:cxnLst/>
              <a:rect l="l" t="t" r="r" b="b"/>
              <a:pathLst>
                <a:path w="979804" h="472440">
                  <a:moveTo>
                    <a:pt x="979360" y="0"/>
                  </a:moveTo>
                  <a:lnTo>
                    <a:pt x="0" y="0"/>
                  </a:lnTo>
                  <a:lnTo>
                    <a:pt x="0" y="472198"/>
                  </a:lnTo>
                  <a:lnTo>
                    <a:pt x="979360" y="472198"/>
                  </a:lnTo>
                  <a:lnTo>
                    <a:pt x="979360" y="0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 defTabSz="608486" fontAlgn="base">
                <a:spcAft>
                  <a:spcPct val="0"/>
                </a:spcAft>
                <a:defRPr/>
              </a:pPr>
              <a:endParaRPr sz="3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3" name="object 21">
              <a:extLst>
                <a:ext uri="{FF2B5EF4-FFF2-40B4-BE49-F238E27FC236}">
                  <a16:creationId xmlns:a16="http://schemas.microsoft.com/office/drawing/2014/main" id="{B08BDB26-51C9-45B2-AF96-5965DECA7C19}"/>
                </a:ext>
              </a:extLst>
            </p:cNvPr>
            <p:cNvSpPr/>
            <p:nvPr/>
          </p:nvSpPr>
          <p:spPr>
            <a:xfrm>
              <a:off x="2472854" y="2818708"/>
              <a:ext cx="1004919" cy="415498"/>
            </a:xfrm>
            <a:custGeom>
              <a:avLst/>
              <a:gdLst/>
              <a:ahLst/>
              <a:cxnLst/>
              <a:rect l="l" t="t" r="r" b="b"/>
              <a:pathLst>
                <a:path w="979804" h="472440">
                  <a:moveTo>
                    <a:pt x="979360" y="0"/>
                  </a:moveTo>
                  <a:lnTo>
                    <a:pt x="0" y="0"/>
                  </a:lnTo>
                  <a:lnTo>
                    <a:pt x="0" y="472198"/>
                  </a:lnTo>
                  <a:lnTo>
                    <a:pt x="979360" y="472198"/>
                  </a:lnTo>
                  <a:lnTo>
                    <a:pt x="979360" y="0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 defTabSz="608486" fontAlgn="base">
                <a:spcAft>
                  <a:spcPct val="0"/>
                </a:spcAft>
                <a:defRPr/>
              </a:pPr>
              <a:endParaRPr sz="3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4" name="object 21">
              <a:extLst>
                <a:ext uri="{FF2B5EF4-FFF2-40B4-BE49-F238E27FC236}">
                  <a16:creationId xmlns:a16="http://schemas.microsoft.com/office/drawing/2014/main" id="{A605AEF1-0339-43D5-8201-CB3D2573339D}"/>
                </a:ext>
              </a:extLst>
            </p:cNvPr>
            <p:cNvSpPr/>
            <p:nvPr/>
          </p:nvSpPr>
          <p:spPr>
            <a:xfrm>
              <a:off x="792377" y="2810939"/>
              <a:ext cx="1211108" cy="415498"/>
            </a:xfrm>
            <a:custGeom>
              <a:avLst/>
              <a:gdLst/>
              <a:ahLst/>
              <a:cxnLst/>
              <a:rect l="l" t="t" r="r" b="b"/>
              <a:pathLst>
                <a:path w="979804" h="472440">
                  <a:moveTo>
                    <a:pt x="979360" y="0"/>
                  </a:moveTo>
                  <a:lnTo>
                    <a:pt x="0" y="0"/>
                  </a:lnTo>
                  <a:lnTo>
                    <a:pt x="0" y="472198"/>
                  </a:lnTo>
                  <a:lnTo>
                    <a:pt x="979360" y="472198"/>
                  </a:lnTo>
                  <a:lnTo>
                    <a:pt x="979360" y="0"/>
                  </a:lnTo>
                  <a:close/>
                </a:path>
              </a:pathLst>
            </a:custGeom>
            <a:ln w="9525">
              <a:solidFill>
                <a:srgbClr val="231F20"/>
              </a:solidFill>
            </a:ln>
          </p:spPr>
          <p:txBody>
            <a:bodyPr wrap="square" lIns="0" tIns="0" rIns="0" bIns="0" rtlCol="0" anchor="ctr" anchorCtr="0"/>
            <a:lstStyle/>
            <a:p>
              <a:pPr algn="ctr" defTabSz="608486" fontAlgn="base">
                <a:spcAft>
                  <a:spcPct val="0"/>
                </a:spcAft>
                <a:defRPr/>
              </a:pPr>
              <a:endParaRPr sz="3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F1E3857-4CAB-4C22-9081-B0F3BD07445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711433" y="4406170"/>
              <a:ext cx="0" cy="10718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697E94E-89C8-4BC8-BB8E-1462A419C9BE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 bwMode="auto">
            <a:xfrm flipH="1">
              <a:off x="2975703" y="6648268"/>
              <a:ext cx="3749" cy="37236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583633D-D463-4492-ADE3-B919FDACE8A1}"/>
                </a:ext>
              </a:extLst>
            </p:cNvPr>
            <p:cNvCxnSpPr>
              <a:cxnSpLocks/>
              <a:stCxn id="19" idx="3"/>
              <a:endCxn id="18" idx="1"/>
            </p:cNvCxnSpPr>
            <p:nvPr/>
          </p:nvCxnSpPr>
          <p:spPr bwMode="auto">
            <a:xfrm>
              <a:off x="2761184" y="5311973"/>
              <a:ext cx="478283" cy="796"/>
            </a:xfrm>
            <a:prstGeom prst="line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96306DA-4783-4249-976F-6ADF4732B96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93602" y="4786680"/>
              <a:ext cx="0" cy="81555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1C44A34-C19A-43EE-8393-13EDF91B545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5793" y="4781590"/>
              <a:ext cx="0" cy="80724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Connector: Elbow 49">
              <a:extLst>
                <a:ext uri="{FF2B5EF4-FFF2-40B4-BE49-F238E27FC236}">
                  <a16:creationId xmlns:a16="http://schemas.microsoft.com/office/drawing/2014/main" id="{CF7BCC4C-A657-4F36-90CB-08A03F0332BD}"/>
                </a:ext>
              </a:extLst>
            </p:cNvPr>
            <p:cNvCxnSpPr>
              <a:cxnSpLocks/>
              <a:endCxn id="21" idx="1"/>
            </p:cNvCxnSpPr>
            <p:nvPr/>
          </p:nvCxnSpPr>
          <p:spPr bwMode="auto">
            <a:xfrm>
              <a:off x="905793" y="6313433"/>
              <a:ext cx="1456259" cy="196334"/>
            </a:xfrm>
            <a:prstGeom prst="bentConnector3">
              <a:avLst>
                <a:gd name="adj1" fmla="val 50000"/>
              </a:avLst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Connector: Elbow 50">
              <a:extLst>
                <a:ext uri="{FF2B5EF4-FFF2-40B4-BE49-F238E27FC236}">
                  <a16:creationId xmlns:a16="http://schemas.microsoft.com/office/drawing/2014/main" id="{C6AD71C5-BCD3-430B-AEC1-D52910088372}"/>
                </a:ext>
              </a:extLst>
            </p:cNvPr>
            <p:cNvCxnSpPr>
              <a:stCxn id="17" idx="2"/>
              <a:endCxn id="21" idx="3"/>
            </p:cNvCxnSpPr>
            <p:nvPr/>
          </p:nvCxnSpPr>
          <p:spPr bwMode="auto">
            <a:xfrm rot="5400000">
              <a:off x="3298327" y="5095357"/>
              <a:ext cx="1712935" cy="1115887"/>
            </a:xfrm>
            <a:prstGeom prst="bentConnector2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57AFAA-E7F3-4EBB-8916-F5814FEE1F4D}"/>
                </a:ext>
              </a:extLst>
            </p:cNvPr>
            <p:cNvCxnSpPr>
              <a:cxnSpLocks/>
              <a:endCxn id="20" idx="1"/>
            </p:cNvCxnSpPr>
            <p:nvPr/>
          </p:nvCxnSpPr>
          <p:spPr bwMode="auto">
            <a:xfrm flipV="1">
              <a:off x="2152845" y="5930401"/>
              <a:ext cx="207836" cy="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534831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0401"/>
            <a:ext cx="10990958" cy="461665"/>
          </a:xfrm>
        </p:spPr>
        <p:txBody>
          <a:bodyPr/>
          <a:lstStyle/>
          <a:p>
            <a:r>
              <a:rPr lang="en-US"/>
              <a:t>About IUS Primer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833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BCC66-3D95-5986-18A6-9B1C73542F6A}"/>
              </a:ext>
            </a:extLst>
          </p:cNvPr>
          <p:cNvSpPr txBox="1"/>
          <p:nvPr/>
        </p:nvSpPr>
        <p:spPr>
          <a:xfrm>
            <a:off x="224972" y="1387578"/>
            <a:ext cx="10805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23" indent="-285739" defTabSz="608486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IUS Primer module was created for training gastroenterologists in Asia on adopting Intestinal Ultrasound (IUS) for the diagnosis and management of Inflammatory Bowel Disease </a:t>
            </a: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 Medical Communications was commissioned by 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 Asia Pacific for the development of this educational module </a:t>
            </a:r>
            <a:r>
              <a:rPr lang="en-NZ" sz="2000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 the guidance of IUS Primer working group members and AOCC.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 division of Janssen responsible for developing the module is from medical education that follows strict non-promotional and educational guidance. </a:t>
            </a:r>
          </a:p>
          <a:p>
            <a:pPr marL="380985" defTabSz="608486" fontAlgn="base"/>
            <a:endParaRPr lang="en-NZ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development of the module was funded by Janssen Asia Pacific, a division of Johnson and Johnson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International (Singapore) </a:t>
            </a: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Pte. Ltd. in 2022. 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on-commercial use of this module is permitted without any further permission, provided credit for the content is clearly attributed to Janssen Asia Pacific.</a:t>
            </a:r>
            <a:endParaRPr lang="en-S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8286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39;p19">
            <a:extLst>
              <a:ext uri="{FF2B5EF4-FFF2-40B4-BE49-F238E27FC236}">
                <a16:creationId xmlns:a16="http://schemas.microsoft.com/office/drawing/2014/main" id="{CDEFC780-53D0-4BFF-9034-E46D17C60ABA}"/>
              </a:ext>
            </a:extLst>
          </p:cNvPr>
          <p:cNvSpPr/>
          <p:nvPr/>
        </p:nvSpPr>
        <p:spPr>
          <a:xfrm>
            <a:off x="595675" y="1403634"/>
            <a:ext cx="5280000" cy="127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284113"/>
            <a:ext cx="10990958" cy="923330"/>
          </a:xfrm>
        </p:spPr>
        <p:txBody>
          <a:bodyPr/>
          <a:lstStyle/>
          <a:p>
            <a:r>
              <a:rPr lang="en-US" dirty="0"/>
              <a:t>Special thanks to IUS Primer AOCC working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5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ultrasound; </a:t>
            </a:r>
            <a:r>
              <a:rPr lang="en-US" sz="800"/>
              <a:t>WG: working group.</a:t>
            </a:r>
            <a:endParaRPr lang="en-US"/>
          </a:p>
        </p:txBody>
      </p:sp>
      <p:sp>
        <p:nvSpPr>
          <p:cNvPr id="55" name="Google Shape;139;p19">
            <a:extLst>
              <a:ext uri="{FF2B5EF4-FFF2-40B4-BE49-F238E27FC236}">
                <a16:creationId xmlns:a16="http://schemas.microsoft.com/office/drawing/2014/main" id="{FCC87D5D-5A0A-4409-BE59-B507C1FAA833}"/>
              </a:ext>
            </a:extLst>
          </p:cNvPr>
          <p:cNvSpPr/>
          <p:nvPr/>
        </p:nvSpPr>
        <p:spPr>
          <a:xfrm>
            <a:off x="595676" y="3050241"/>
            <a:ext cx="5280000" cy="1278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C6277-FE69-448B-B7BB-68D9BF7966D9}"/>
              </a:ext>
            </a:extLst>
          </p:cNvPr>
          <p:cNvSpPr/>
          <p:nvPr/>
        </p:nvSpPr>
        <p:spPr>
          <a:xfrm>
            <a:off x="1797400" y="150155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Eun Soo KIM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8D8242-4FF7-4CAF-B86C-CD710340DBF7}"/>
              </a:ext>
            </a:extLst>
          </p:cNvPr>
          <p:cNvSpPr/>
          <p:nvPr/>
        </p:nvSpPr>
        <p:spPr>
          <a:xfrm>
            <a:off x="1797400" y="1894541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Kyungpook National University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11F037-04D9-4756-979D-8018C3045276}"/>
              </a:ext>
            </a:extLst>
          </p:cNvPr>
          <p:cNvSpPr/>
          <p:nvPr/>
        </p:nvSpPr>
        <p:spPr>
          <a:xfrm>
            <a:off x="1797400" y="223629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sp>
        <p:nvSpPr>
          <p:cNvPr id="60" name="Google Shape;139;p19">
            <a:extLst>
              <a:ext uri="{FF2B5EF4-FFF2-40B4-BE49-F238E27FC236}">
                <a16:creationId xmlns:a16="http://schemas.microsoft.com/office/drawing/2014/main" id="{4F384B34-A6E9-44BA-AE55-A44F4FF980E6}"/>
              </a:ext>
            </a:extLst>
          </p:cNvPr>
          <p:cNvSpPr/>
          <p:nvPr/>
        </p:nvSpPr>
        <p:spPr>
          <a:xfrm>
            <a:off x="6360709" y="1403634"/>
            <a:ext cx="5280000" cy="1278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139;p19">
            <a:extLst>
              <a:ext uri="{FF2B5EF4-FFF2-40B4-BE49-F238E27FC236}">
                <a16:creationId xmlns:a16="http://schemas.microsoft.com/office/drawing/2014/main" id="{8797268C-0390-41B1-AD1C-8E346359842D}"/>
              </a:ext>
            </a:extLst>
          </p:cNvPr>
          <p:cNvSpPr/>
          <p:nvPr/>
        </p:nvSpPr>
        <p:spPr>
          <a:xfrm>
            <a:off x="6360709" y="3050241"/>
            <a:ext cx="5280000" cy="1278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139;p19">
            <a:extLst>
              <a:ext uri="{FF2B5EF4-FFF2-40B4-BE49-F238E27FC236}">
                <a16:creationId xmlns:a16="http://schemas.microsoft.com/office/drawing/2014/main" id="{73B1F5F6-8A91-4E10-91E2-DA2EA829D2B6}"/>
              </a:ext>
            </a:extLst>
          </p:cNvPr>
          <p:cNvSpPr/>
          <p:nvPr/>
        </p:nvSpPr>
        <p:spPr>
          <a:xfrm>
            <a:off x="595676" y="4668451"/>
            <a:ext cx="5280000" cy="1278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139;p19">
            <a:extLst>
              <a:ext uri="{FF2B5EF4-FFF2-40B4-BE49-F238E27FC236}">
                <a16:creationId xmlns:a16="http://schemas.microsoft.com/office/drawing/2014/main" id="{98D45DD5-F584-4336-94C6-C528B78B4E86}"/>
              </a:ext>
            </a:extLst>
          </p:cNvPr>
          <p:cNvSpPr/>
          <p:nvPr/>
        </p:nvSpPr>
        <p:spPr>
          <a:xfrm>
            <a:off x="6360709" y="4668451"/>
            <a:ext cx="5280000" cy="12784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73B78-23A3-4B3D-B674-67A98C7D918A}"/>
              </a:ext>
            </a:extLst>
          </p:cNvPr>
          <p:cNvSpPr/>
          <p:nvPr/>
        </p:nvSpPr>
        <p:spPr>
          <a:xfrm>
            <a:off x="1797400" y="313862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Chang Kyun LEE 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6FA227-3CE6-461F-9971-369D79FB35DF}"/>
              </a:ext>
            </a:extLst>
          </p:cNvPr>
          <p:cNvSpPr/>
          <p:nvPr/>
        </p:nvSpPr>
        <p:spPr>
          <a:xfrm>
            <a:off x="1797400" y="3542499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5508F-4826-4146-9651-F80254A77255}"/>
              </a:ext>
            </a:extLst>
          </p:cNvPr>
          <p:cNvSpPr/>
          <p:nvPr/>
        </p:nvSpPr>
        <p:spPr>
          <a:xfrm>
            <a:off x="1797400" y="3895144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pic>
        <p:nvPicPr>
          <p:cNvPr id="92" name="Picture 2" descr="Invited Chairs and Speakers | Program | AOCC 2022｜The 10th Annual Meeting  of Asian Organization for Crohn's &amp; Colitis">
            <a:extLst>
              <a:ext uri="{FF2B5EF4-FFF2-40B4-BE49-F238E27FC236}">
                <a16:creationId xmlns:a16="http://schemas.microsoft.com/office/drawing/2014/main" id="{12227567-E409-42F7-AF50-EFD5D4A8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866" r="4587" b="27319"/>
          <a:stretch/>
        </p:blipFill>
        <p:spPr bwMode="auto">
          <a:xfrm>
            <a:off x="694483" y="1501552"/>
            <a:ext cx="1006729" cy="110039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3" name="Picture 9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A8032E-99C9-4FF5-8CBE-B818A6A9C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73" y="1501071"/>
            <a:ext cx="1042394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4" name="Picture 9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B4BF5-5E0C-4071-9367-CF56EDBEB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9" t="1437" r="11336" b="17628"/>
          <a:stretch/>
        </p:blipFill>
        <p:spPr>
          <a:xfrm>
            <a:off x="687139" y="4753275"/>
            <a:ext cx="1047698" cy="11107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7924500-675D-4FB1-AE12-1EA4802AFD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9" t="5638" r="14015" b="17108"/>
          <a:stretch/>
        </p:blipFill>
        <p:spPr>
          <a:xfrm>
            <a:off x="6456719" y="4753251"/>
            <a:ext cx="1053488" cy="11107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7" name="Picture 2" descr="Chang Kyun Lee — Kyung Hee University">
            <a:extLst>
              <a:ext uri="{FF2B5EF4-FFF2-40B4-BE49-F238E27FC236}">
                <a16:creationId xmlns:a16="http://schemas.microsoft.com/office/drawing/2014/main" id="{86D8D9C6-E1AD-4C67-8927-8B159632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9971"/>
          <a:stretch/>
        </p:blipFill>
        <p:spPr bwMode="auto">
          <a:xfrm>
            <a:off x="693489" y="3137609"/>
            <a:ext cx="1004155" cy="110369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0086C26-FA86-4603-AA73-B6E1ACCF97B2}"/>
              </a:ext>
            </a:extLst>
          </p:cNvPr>
          <p:cNvSpPr/>
          <p:nvPr/>
        </p:nvSpPr>
        <p:spPr>
          <a:xfrm>
            <a:off x="7600874" y="1771854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Affiliated Hospital of Sun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CDB722-051F-4C46-A67B-109977FAB793}"/>
              </a:ext>
            </a:extLst>
          </p:cNvPr>
          <p:cNvSpPr/>
          <p:nvPr/>
        </p:nvSpPr>
        <p:spPr>
          <a:xfrm>
            <a:off x="7600874" y="229373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AB482-2438-43CB-B787-9C03E3A1D62F}"/>
              </a:ext>
            </a:extLst>
          </p:cNvPr>
          <p:cNvSpPr/>
          <p:nvPr/>
        </p:nvSpPr>
        <p:spPr>
          <a:xfrm>
            <a:off x="7600874" y="1424505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Ren MAO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403FD3-E64C-4B33-99AD-26DE94CA4E0F}"/>
              </a:ext>
            </a:extLst>
          </p:cNvPr>
          <p:cNvSpPr/>
          <p:nvPr/>
        </p:nvSpPr>
        <p:spPr>
          <a:xfrm>
            <a:off x="1797400" y="4709978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Yue LI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8592D-8F42-47BF-982B-FA7A283403D6}"/>
              </a:ext>
            </a:extLst>
          </p:cNvPr>
          <p:cNvSpPr/>
          <p:nvPr/>
        </p:nvSpPr>
        <p:spPr>
          <a:xfrm>
            <a:off x="1797400" y="5146508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Peking Union Medical College Hospital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3AEFE0-B975-4640-971A-17FBDA113ED9}"/>
              </a:ext>
            </a:extLst>
          </p:cNvPr>
          <p:cNvSpPr/>
          <p:nvPr/>
        </p:nvSpPr>
        <p:spPr>
          <a:xfrm>
            <a:off x="1797400" y="5531807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399A5F-0955-4B4F-9A1E-A70CFA856932}"/>
              </a:ext>
            </a:extLst>
          </p:cNvPr>
          <p:cNvSpPr/>
          <p:nvPr/>
        </p:nvSpPr>
        <p:spPr>
          <a:xfrm>
            <a:off x="7600874" y="5553532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A6A83-75B0-4DDA-BBD7-233376F58477}"/>
              </a:ext>
            </a:extLst>
          </p:cNvPr>
          <p:cNvSpPr/>
          <p:nvPr/>
        </p:nvSpPr>
        <p:spPr>
          <a:xfrm>
            <a:off x="7600874" y="5044460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it-IT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Kitasato University Kitasato Institute Hospital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4C64D-2808-44A5-9CEA-4BB7D8513871}"/>
              </a:ext>
            </a:extLst>
          </p:cNvPr>
          <p:cNvSpPr/>
          <p:nvPr/>
        </p:nvSpPr>
        <p:spPr>
          <a:xfrm>
            <a:off x="7600874" y="4709924"/>
            <a:ext cx="356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b="1" dirty="0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Shintaro</a:t>
            </a:r>
            <a:r>
              <a:rPr lang="vi-VN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SAGAMI</a:t>
            </a:r>
          </a:p>
        </p:txBody>
      </p:sp>
      <p:pic>
        <p:nvPicPr>
          <p:cNvPr id="3" name="Picture 4" descr="Early life gut dysbiosis and inflammatory bowel diseases">
            <a:extLst>
              <a:ext uri="{FF2B5EF4-FFF2-40B4-BE49-F238E27FC236}">
                <a16:creationId xmlns:a16="http://schemas.microsoft.com/office/drawing/2014/main" id="{F117D59A-AD7A-7222-17FC-4B46A37D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19" y="3140815"/>
            <a:ext cx="1042393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6E3A1-B88F-83CF-9E45-35ABFD2DFD7D}"/>
              </a:ext>
            </a:extLst>
          </p:cNvPr>
          <p:cNvSpPr/>
          <p:nvPr/>
        </p:nvSpPr>
        <p:spPr>
          <a:xfrm>
            <a:off x="7600874" y="3153317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Jun MIYOSHI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9A18-33CD-87DF-C2B1-1DCDFF8F161D}"/>
              </a:ext>
            </a:extLst>
          </p:cNvPr>
          <p:cNvSpPr/>
          <p:nvPr/>
        </p:nvSpPr>
        <p:spPr>
          <a:xfrm>
            <a:off x="7600874" y="3540863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333AE-ABBB-6C18-A4E4-246F0C77A178}"/>
              </a:ext>
            </a:extLst>
          </p:cNvPr>
          <p:cNvSpPr/>
          <p:nvPr/>
        </p:nvSpPr>
        <p:spPr>
          <a:xfrm>
            <a:off x="7600874" y="3877176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20657139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Learning Objectives</a:t>
            </a:r>
            <a:endParaRPr lang="en-US"/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/>
        </p:nvGraphicFramePr>
        <p:xfrm>
          <a:off x="1665768" y="1604050"/>
          <a:ext cx="10083209" cy="3924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Explore the role of IUS in predicting recurrence, drug responses and post-surgical examinations in IBD.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Understand the role of IUS in managing IBD during pregnancy.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Learn the validation of point-of-care IUS algorithm for ‘treat-to-target’ strategy in IBD.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461" y="1907224"/>
            <a:ext cx="1590000" cy="597805"/>
            <a:chOff x="440437" y="2493976"/>
            <a:chExt cx="93472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19838" y="2493976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40437" y="2495332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859" y="3263058"/>
            <a:ext cx="1590000" cy="600000"/>
            <a:chOff x="430389" y="3446599"/>
            <a:chExt cx="934720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3446599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3447955"/>
              <a:ext cx="934720" cy="34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859" y="4573293"/>
            <a:ext cx="1590000" cy="597805"/>
            <a:chOff x="430389" y="4293375"/>
            <a:chExt cx="93472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4293375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4294731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3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F6D81-7F18-EA49-8475-05EF6556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72617C8-6C20-4226-A582-2FF616AD5D62}"/>
              </a:ext>
            </a:extLst>
          </p:cNvPr>
          <p:cNvSpPr txBox="1">
            <a:spLocks/>
          </p:cNvSpPr>
          <p:nvPr/>
        </p:nvSpPr>
        <p:spPr bwMode="auto">
          <a:xfrm>
            <a:off x="601928" y="6279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IBD: inflammatory bowel disease; IUS: Intestinal ultrasound; WG: working group</a:t>
            </a:r>
          </a:p>
        </p:txBody>
      </p:sp>
    </p:spTree>
    <p:extLst>
      <p:ext uri="{BB962C8B-B14F-4D97-AF65-F5344CB8AC3E}">
        <p14:creationId xmlns:p14="http://schemas.microsoft.com/office/powerpoint/2010/main" val="27839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9171-D348-8EBA-44F8-23D9DA7DF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Overall role of IUS in IBD management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199E7-055A-9D8D-3F88-191BC7C40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63DD6B-7E7C-AC8B-DCF1-0D9E792C9E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IN" b="0" i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IBD: inflammatory bowel disease; IUS: intestinal ultrasound; POCUS, point of care ultrasound</a:t>
            </a:r>
          </a:p>
          <a:p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Allocca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M., et al. (2021).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(1), 143-151.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4275F9B-64E7-1D00-B02F-D7474EA43AFF}"/>
              </a:ext>
            </a:extLst>
          </p:cNvPr>
          <p:cNvSpPr/>
          <p:nvPr/>
        </p:nvSpPr>
        <p:spPr>
          <a:xfrm>
            <a:off x="7264232" y="3970395"/>
            <a:ext cx="4231722" cy="3821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Performed in real-time at bedside (POCUS)</a:t>
            </a:r>
            <a:endParaRPr lang="en-IN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D030834-4A82-AD65-3EA5-CB23C61B7650}"/>
              </a:ext>
            </a:extLst>
          </p:cNvPr>
          <p:cNvSpPr/>
          <p:nvPr/>
        </p:nvSpPr>
        <p:spPr>
          <a:xfrm>
            <a:off x="7279933" y="3397789"/>
            <a:ext cx="4263124" cy="2953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Readily available, no preparation needed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00A5E5-3C39-FBAD-06EC-C10F88848F27}"/>
              </a:ext>
            </a:extLst>
          </p:cNvPr>
          <p:cNvSpPr/>
          <p:nvPr/>
        </p:nvSpPr>
        <p:spPr>
          <a:xfrm>
            <a:off x="7279933" y="4623760"/>
            <a:ext cx="4245658" cy="3821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Cost-effective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F1BA0F-F771-3170-ED3A-E7BC66BB26CD}"/>
              </a:ext>
            </a:extLst>
          </p:cNvPr>
          <p:cNvSpPr/>
          <p:nvPr/>
        </p:nvSpPr>
        <p:spPr>
          <a:xfrm>
            <a:off x="7279933" y="2087010"/>
            <a:ext cx="4231722" cy="3821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Non-invasive</a:t>
            </a:r>
            <a:endParaRPr lang="en-IN" sz="13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66DCEC-20FB-6020-CA5E-ADA5143019FE}"/>
              </a:ext>
            </a:extLst>
          </p:cNvPr>
          <p:cNvSpPr/>
          <p:nvPr/>
        </p:nvSpPr>
        <p:spPr>
          <a:xfrm>
            <a:off x="7248531" y="1491770"/>
            <a:ext cx="4263124" cy="2953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Well-tolerated, fast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53BB157-99A2-5419-77FF-91859C85CA01}"/>
              </a:ext>
            </a:extLst>
          </p:cNvPr>
          <p:cNvSpPr/>
          <p:nvPr/>
        </p:nvSpPr>
        <p:spPr>
          <a:xfrm>
            <a:off x="7279933" y="2662902"/>
            <a:ext cx="4245658" cy="38211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3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Accurate, reproducible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CA8F4E77-AD8D-DC24-D006-54DCC9899478}"/>
              </a:ext>
            </a:extLst>
          </p:cNvPr>
          <p:cNvSpPr/>
          <p:nvPr/>
        </p:nvSpPr>
        <p:spPr>
          <a:xfrm>
            <a:off x="614718" y="5607114"/>
            <a:ext cx="10881235" cy="4564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5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The unique properties of IUS render it a strategic tool in managing IBD.</a:t>
            </a:r>
            <a:endParaRPr lang="en-IN" sz="5500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6662D2-2312-0277-5C44-533FAC80DE92}"/>
              </a:ext>
            </a:extLst>
          </p:cNvPr>
          <p:cNvSpPr txBox="1"/>
          <p:nvPr/>
        </p:nvSpPr>
        <p:spPr>
          <a:xfrm>
            <a:off x="965856" y="929662"/>
            <a:ext cx="4979913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provides answers in real-time allowing early clinical decision-making in routine IBD care</a:t>
            </a:r>
          </a:p>
        </p:txBody>
      </p:sp>
      <p:sp>
        <p:nvSpPr>
          <p:cNvPr id="34" name="Google Shape;2715;p113">
            <a:extLst>
              <a:ext uri="{FF2B5EF4-FFF2-40B4-BE49-F238E27FC236}">
                <a16:creationId xmlns:a16="http://schemas.microsoft.com/office/drawing/2014/main" id="{694C4FD1-4283-4D49-9056-66BB11FC8087}"/>
              </a:ext>
            </a:extLst>
          </p:cNvPr>
          <p:cNvSpPr/>
          <p:nvPr/>
        </p:nvSpPr>
        <p:spPr>
          <a:xfrm>
            <a:off x="6610161" y="1339759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3" name="Google Shape;2715;p113">
            <a:extLst>
              <a:ext uri="{FF2B5EF4-FFF2-40B4-BE49-F238E27FC236}">
                <a16:creationId xmlns:a16="http://schemas.microsoft.com/office/drawing/2014/main" id="{B1DBA462-0B79-4508-A1B8-0E15F25E7C55}"/>
              </a:ext>
            </a:extLst>
          </p:cNvPr>
          <p:cNvSpPr/>
          <p:nvPr/>
        </p:nvSpPr>
        <p:spPr>
          <a:xfrm>
            <a:off x="6610161" y="1961852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6" name="Google Shape;2715;p113">
            <a:extLst>
              <a:ext uri="{FF2B5EF4-FFF2-40B4-BE49-F238E27FC236}">
                <a16:creationId xmlns:a16="http://schemas.microsoft.com/office/drawing/2014/main" id="{97DD1827-001B-4064-B467-35A1FDF7EC34}"/>
              </a:ext>
            </a:extLst>
          </p:cNvPr>
          <p:cNvSpPr/>
          <p:nvPr/>
        </p:nvSpPr>
        <p:spPr>
          <a:xfrm>
            <a:off x="6610161" y="2587641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49" name="Google Shape;2715;p113">
            <a:extLst>
              <a:ext uri="{FF2B5EF4-FFF2-40B4-BE49-F238E27FC236}">
                <a16:creationId xmlns:a16="http://schemas.microsoft.com/office/drawing/2014/main" id="{39AB7306-F748-436C-8E0D-87B12F6EC79F}"/>
              </a:ext>
            </a:extLst>
          </p:cNvPr>
          <p:cNvSpPr/>
          <p:nvPr/>
        </p:nvSpPr>
        <p:spPr>
          <a:xfrm>
            <a:off x="6610161" y="3239183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2" name="Google Shape;2715;p113">
            <a:extLst>
              <a:ext uri="{FF2B5EF4-FFF2-40B4-BE49-F238E27FC236}">
                <a16:creationId xmlns:a16="http://schemas.microsoft.com/office/drawing/2014/main" id="{06785A3D-7A15-40DE-AE43-211BBC0B4F21}"/>
              </a:ext>
            </a:extLst>
          </p:cNvPr>
          <p:cNvSpPr/>
          <p:nvPr/>
        </p:nvSpPr>
        <p:spPr>
          <a:xfrm>
            <a:off x="6610161" y="3876788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55" name="Google Shape;2715;p113">
            <a:extLst>
              <a:ext uri="{FF2B5EF4-FFF2-40B4-BE49-F238E27FC236}">
                <a16:creationId xmlns:a16="http://schemas.microsoft.com/office/drawing/2014/main" id="{BD4104C1-352D-445D-9B77-A357EFAA0D1E}"/>
              </a:ext>
            </a:extLst>
          </p:cNvPr>
          <p:cNvSpPr/>
          <p:nvPr/>
        </p:nvSpPr>
        <p:spPr>
          <a:xfrm>
            <a:off x="6610161" y="4530853"/>
            <a:ext cx="570000" cy="570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00" b="1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id="57" name="Graphic 56" descr="Statistics">
            <a:extLst>
              <a:ext uri="{FF2B5EF4-FFF2-40B4-BE49-F238E27FC236}">
                <a16:creationId xmlns:a16="http://schemas.microsoft.com/office/drawing/2014/main" id="{48623334-BBB9-4E1D-9FE9-37F3C98AB3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79033" y="2657870"/>
            <a:ext cx="432256" cy="432256"/>
          </a:xfrm>
          <a:prstGeom prst="rect">
            <a:avLst/>
          </a:prstGeom>
        </p:spPr>
      </p:pic>
      <p:pic>
        <p:nvPicPr>
          <p:cNvPr id="61" name="Graphic 60" descr="Sleep">
            <a:extLst>
              <a:ext uri="{FF2B5EF4-FFF2-40B4-BE49-F238E27FC236}">
                <a16:creationId xmlns:a16="http://schemas.microsoft.com/office/drawing/2014/main" id="{CA8637DE-4143-444C-904E-E682F56A5A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87543" y="3955347"/>
            <a:ext cx="423746" cy="423746"/>
          </a:xfrm>
          <a:prstGeom prst="rect">
            <a:avLst/>
          </a:prstGeom>
        </p:spPr>
      </p:pic>
      <p:pic>
        <p:nvPicPr>
          <p:cNvPr id="65" name="Graphic 64" descr="Single gear">
            <a:extLst>
              <a:ext uri="{FF2B5EF4-FFF2-40B4-BE49-F238E27FC236}">
                <a16:creationId xmlns:a16="http://schemas.microsoft.com/office/drawing/2014/main" id="{1700BF5E-3E37-443F-AE81-4E35AA353B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72484" y="2017744"/>
            <a:ext cx="422428" cy="42242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F1ABC6-CB52-4D52-BAE3-D854D061AD64}"/>
              </a:ext>
            </a:extLst>
          </p:cNvPr>
          <p:cNvGrpSpPr/>
          <p:nvPr/>
        </p:nvGrpSpPr>
        <p:grpSpPr>
          <a:xfrm>
            <a:off x="601928" y="1491770"/>
            <a:ext cx="5370025" cy="4046021"/>
            <a:chOff x="1233392" y="2330667"/>
            <a:chExt cx="4593236" cy="3753588"/>
          </a:xfrm>
        </p:grpSpPr>
        <p:sp>
          <p:nvSpPr>
            <p:cNvPr id="68" name="Google Shape;3845;p137">
              <a:extLst>
                <a:ext uri="{FF2B5EF4-FFF2-40B4-BE49-F238E27FC236}">
                  <a16:creationId xmlns:a16="http://schemas.microsoft.com/office/drawing/2014/main" id="{657BB7CA-CF53-4B95-89F1-D842A4793EDB}"/>
                </a:ext>
              </a:extLst>
            </p:cNvPr>
            <p:cNvSpPr/>
            <p:nvPr/>
          </p:nvSpPr>
          <p:spPr>
            <a:xfrm rot="10800000">
              <a:off x="2518962" y="4057154"/>
              <a:ext cx="541442" cy="29484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608486" fontAlgn="base">
                <a:defRPr/>
              </a:pPr>
              <a:endParaRPr sz="2500">
                <a:solidFill>
                  <a:srgbClr val="212121"/>
                </a:solidFill>
                <a:latin typeface="Arial" pitchFamily="-65" charset="0"/>
              </a:endParaRPr>
            </a:p>
          </p:txBody>
        </p:sp>
        <p:sp>
          <p:nvSpPr>
            <p:cNvPr id="69" name="Google Shape;3846;p137">
              <a:extLst>
                <a:ext uri="{FF2B5EF4-FFF2-40B4-BE49-F238E27FC236}">
                  <a16:creationId xmlns:a16="http://schemas.microsoft.com/office/drawing/2014/main" id="{9B95780E-DE85-4050-866E-E6F1A186198D}"/>
                </a:ext>
              </a:extLst>
            </p:cNvPr>
            <p:cNvSpPr/>
            <p:nvPr/>
          </p:nvSpPr>
          <p:spPr>
            <a:xfrm rot="10800000">
              <a:off x="4003794" y="4057154"/>
              <a:ext cx="541442" cy="29484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608486" fontAlgn="base">
                <a:defRPr/>
              </a:pPr>
              <a:endParaRPr sz="2500">
                <a:solidFill>
                  <a:srgbClr val="212121"/>
                </a:solidFill>
                <a:latin typeface="Arial" pitchFamily="-65" charset="0"/>
              </a:endParaRPr>
            </a:p>
          </p:txBody>
        </p:sp>
        <p:sp>
          <p:nvSpPr>
            <p:cNvPr id="70" name="Google Shape;3847;p137">
              <a:extLst>
                <a:ext uri="{FF2B5EF4-FFF2-40B4-BE49-F238E27FC236}">
                  <a16:creationId xmlns:a16="http://schemas.microsoft.com/office/drawing/2014/main" id="{94DB8320-780B-4A66-B5E8-A6942E9D97B9}"/>
                </a:ext>
              </a:extLst>
            </p:cNvPr>
            <p:cNvSpPr/>
            <p:nvPr/>
          </p:nvSpPr>
          <p:spPr>
            <a:xfrm rot="-5400000">
              <a:off x="3258728" y="3321266"/>
              <a:ext cx="541442" cy="29484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608486" fontAlgn="base">
                <a:defRPr/>
              </a:pPr>
              <a:endParaRPr sz="2500">
                <a:solidFill>
                  <a:srgbClr val="212121"/>
                </a:solidFill>
                <a:latin typeface="Arial" pitchFamily="-65" charset="0"/>
              </a:endParaRPr>
            </a:p>
          </p:txBody>
        </p:sp>
        <p:grpSp>
          <p:nvGrpSpPr>
            <p:cNvPr id="72" name="Google Shape;3850;p137">
              <a:extLst>
                <a:ext uri="{FF2B5EF4-FFF2-40B4-BE49-F238E27FC236}">
                  <a16:creationId xmlns:a16="http://schemas.microsoft.com/office/drawing/2014/main" id="{DDEBC345-F23F-45F4-B861-3CFCB83DF04E}"/>
                </a:ext>
              </a:extLst>
            </p:cNvPr>
            <p:cNvGrpSpPr/>
            <p:nvPr/>
          </p:nvGrpSpPr>
          <p:grpSpPr>
            <a:xfrm>
              <a:off x="3105038" y="3770985"/>
              <a:ext cx="867179" cy="867179"/>
              <a:chOff x="2513707" y="1497707"/>
              <a:chExt cx="1068585" cy="1068585"/>
            </a:xfrm>
          </p:grpSpPr>
          <p:sp>
            <p:nvSpPr>
              <p:cNvPr id="74" name="Google Shape;3851;p137">
                <a:extLst>
                  <a:ext uri="{FF2B5EF4-FFF2-40B4-BE49-F238E27FC236}">
                    <a16:creationId xmlns:a16="http://schemas.microsoft.com/office/drawing/2014/main" id="{3912BDCB-2230-42C8-A58F-D928D76B2167}"/>
                  </a:ext>
                </a:extLst>
              </p:cNvPr>
              <p:cNvSpPr/>
              <p:nvPr/>
            </p:nvSpPr>
            <p:spPr>
              <a:xfrm>
                <a:off x="2513707" y="1497707"/>
                <a:ext cx="1068585" cy="1068585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75" name="Google Shape;3852;p137">
                <a:extLst>
                  <a:ext uri="{FF2B5EF4-FFF2-40B4-BE49-F238E27FC236}">
                    <a16:creationId xmlns:a16="http://schemas.microsoft.com/office/drawing/2014/main" id="{8395DB74-49EA-4F40-913A-AD1B77998939}"/>
                  </a:ext>
                </a:extLst>
              </p:cNvPr>
              <p:cNvSpPr/>
              <p:nvPr/>
            </p:nvSpPr>
            <p:spPr>
              <a:xfrm>
                <a:off x="2670198" y="1654198"/>
                <a:ext cx="755603" cy="7556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25396" tIns="25396" rIns="25396" bIns="25396" anchor="ctr" anchorCtr="0">
                <a:noAutofit/>
              </a:bodyPr>
              <a:lstStyle/>
              <a:p>
                <a:pPr algn="ctr" defTabSz="608486" fontAlgn="base">
                  <a:lnSpc>
                    <a:spcPct val="90000"/>
                  </a:lnSpc>
                  <a:defRPr/>
                </a:pPr>
                <a:endParaRPr sz="2000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76" name="Google Shape;3854;p137">
              <a:extLst>
                <a:ext uri="{FF2B5EF4-FFF2-40B4-BE49-F238E27FC236}">
                  <a16:creationId xmlns:a16="http://schemas.microsoft.com/office/drawing/2014/main" id="{C32A4559-D155-4693-812D-ACF16E416667}"/>
                </a:ext>
              </a:extLst>
            </p:cNvPr>
            <p:cNvGrpSpPr/>
            <p:nvPr/>
          </p:nvGrpSpPr>
          <p:grpSpPr>
            <a:xfrm>
              <a:off x="1233392" y="3770985"/>
              <a:ext cx="1236757" cy="842444"/>
              <a:chOff x="2275382" y="2600815"/>
              <a:chExt cx="1236757" cy="842444"/>
            </a:xfrm>
          </p:grpSpPr>
          <p:sp>
            <p:nvSpPr>
              <p:cNvPr id="77" name="Google Shape;3855;p137">
                <a:extLst>
                  <a:ext uri="{FF2B5EF4-FFF2-40B4-BE49-F238E27FC236}">
                    <a16:creationId xmlns:a16="http://schemas.microsoft.com/office/drawing/2014/main" id="{21C7C0CE-4B89-4BA3-830C-FD3739A9C436}"/>
                  </a:ext>
                </a:extLst>
              </p:cNvPr>
              <p:cNvSpPr/>
              <p:nvPr/>
            </p:nvSpPr>
            <p:spPr>
              <a:xfrm>
                <a:off x="2275382" y="2641238"/>
                <a:ext cx="1236757" cy="802021"/>
              </a:xfrm>
              <a:prstGeom prst="roundRect">
                <a:avLst>
                  <a:gd name="adj" fmla="val 9984"/>
                </a:avLst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78" name="Google Shape;3856;p137">
                <a:extLst>
                  <a:ext uri="{FF2B5EF4-FFF2-40B4-BE49-F238E27FC236}">
                    <a16:creationId xmlns:a16="http://schemas.microsoft.com/office/drawing/2014/main" id="{F49CC6BC-85BF-4920-90D0-BDC8E4DCA564}"/>
                  </a:ext>
                </a:extLst>
              </p:cNvPr>
              <p:cNvSpPr/>
              <p:nvPr/>
            </p:nvSpPr>
            <p:spPr>
              <a:xfrm>
                <a:off x="2275382" y="2600815"/>
                <a:ext cx="1236757" cy="802021"/>
              </a:xfrm>
              <a:prstGeom prst="roundRect">
                <a:avLst>
                  <a:gd name="adj" fmla="val 9984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81" name="Google Shape;3859;p137">
              <a:extLst>
                <a:ext uri="{FF2B5EF4-FFF2-40B4-BE49-F238E27FC236}">
                  <a16:creationId xmlns:a16="http://schemas.microsoft.com/office/drawing/2014/main" id="{E96E2F2A-C2A6-4CB7-9275-B2C67A1AB585}"/>
                </a:ext>
              </a:extLst>
            </p:cNvPr>
            <p:cNvGrpSpPr/>
            <p:nvPr/>
          </p:nvGrpSpPr>
          <p:grpSpPr>
            <a:xfrm>
              <a:off x="4589871" y="3770985"/>
              <a:ext cx="1236757" cy="842444"/>
              <a:chOff x="5631861" y="2600815"/>
              <a:chExt cx="1236757" cy="842444"/>
            </a:xfrm>
          </p:grpSpPr>
          <p:sp>
            <p:nvSpPr>
              <p:cNvPr id="82" name="Google Shape;3860;p137">
                <a:extLst>
                  <a:ext uri="{FF2B5EF4-FFF2-40B4-BE49-F238E27FC236}">
                    <a16:creationId xmlns:a16="http://schemas.microsoft.com/office/drawing/2014/main" id="{E4C50F8C-D72F-4AAB-867C-5C7ADDD30CAE}"/>
                  </a:ext>
                </a:extLst>
              </p:cNvPr>
              <p:cNvSpPr/>
              <p:nvPr/>
            </p:nvSpPr>
            <p:spPr>
              <a:xfrm>
                <a:off x="5631861" y="2641238"/>
                <a:ext cx="1236757" cy="802021"/>
              </a:xfrm>
              <a:prstGeom prst="roundRect">
                <a:avLst>
                  <a:gd name="adj" fmla="val 9984"/>
                </a:avLst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83" name="Google Shape;3861;p137">
                <a:extLst>
                  <a:ext uri="{FF2B5EF4-FFF2-40B4-BE49-F238E27FC236}">
                    <a16:creationId xmlns:a16="http://schemas.microsoft.com/office/drawing/2014/main" id="{F5A44F40-3868-4A7B-98A3-CCE5BCC71ADA}"/>
                  </a:ext>
                </a:extLst>
              </p:cNvPr>
              <p:cNvSpPr/>
              <p:nvPr/>
            </p:nvSpPr>
            <p:spPr>
              <a:xfrm>
                <a:off x="5631861" y="2600815"/>
                <a:ext cx="1236757" cy="802021"/>
              </a:xfrm>
              <a:prstGeom prst="roundRect">
                <a:avLst>
                  <a:gd name="adj" fmla="val 9984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87" name="Google Shape;3865;p137">
              <a:extLst>
                <a:ext uri="{FF2B5EF4-FFF2-40B4-BE49-F238E27FC236}">
                  <a16:creationId xmlns:a16="http://schemas.microsoft.com/office/drawing/2014/main" id="{11D8A74E-7BB8-4301-8196-6D274295749D}"/>
                </a:ext>
              </a:extLst>
            </p:cNvPr>
            <p:cNvGrpSpPr/>
            <p:nvPr/>
          </p:nvGrpSpPr>
          <p:grpSpPr>
            <a:xfrm>
              <a:off x="2920248" y="2330667"/>
              <a:ext cx="1236757" cy="842444"/>
              <a:chOff x="3810000" y="1123451"/>
              <a:chExt cx="1524000" cy="1038105"/>
            </a:xfrm>
          </p:grpSpPr>
          <p:sp>
            <p:nvSpPr>
              <p:cNvPr id="90" name="Google Shape;3866;p137">
                <a:extLst>
                  <a:ext uri="{FF2B5EF4-FFF2-40B4-BE49-F238E27FC236}">
                    <a16:creationId xmlns:a16="http://schemas.microsoft.com/office/drawing/2014/main" id="{78E8FE20-6304-4DA3-B8F1-06A9191F4355}"/>
                  </a:ext>
                </a:extLst>
              </p:cNvPr>
              <p:cNvSpPr/>
              <p:nvPr/>
            </p:nvSpPr>
            <p:spPr>
              <a:xfrm>
                <a:off x="3810000" y="1173262"/>
                <a:ext cx="1524000" cy="988294"/>
              </a:xfrm>
              <a:prstGeom prst="roundRect">
                <a:avLst>
                  <a:gd name="adj" fmla="val 9984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91" name="Google Shape;3867;p137">
                <a:extLst>
                  <a:ext uri="{FF2B5EF4-FFF2-40B4-BE49-F238E27FC236}">
                    <a16:creationId xmlns:a16="http://schemas.microsoft.com/office/drawing/2014/main" id="{00EC2621-FD06-499A-A4F9-4213BC8D6680}"/>
                  </a:ext>
                </a:extLst>
              </p:cNvPr>
              <p:cNvSpPr/>
              <p:nvPr/>
            </p:nvSpPr>
            <p:spPr>
              <a:xfrm>
                <a:off x="3810000" y="1123451"/>
                <a:ext cx="1524000" cy="988294"/>
              </a:xfrm>
              <a:prstGeom prst="roundRect">
                <a:avLst>
                  <a:gd name="adj" fmla="val 9984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grpSp>
          <p:nvGrpSpPr>
            <p:cNvPr id="93" name="Google Shape;3871;p137">
              <a:extLst>
                <a:ext uri="{FF2B5EF4-FFF2-40B4-BE49-F238E27FC236}">
                  <a16:creationId xmlns:a16="http://schemas.microsoft.com/office/drawing/2014/main" id="{DBBDA411-3720-407D-BBE2-018C2EDAAE5F}"/>
                </a:ext>
              </a:extLst>
            </p:cNvPr>
            <p:cNvGrpSpPr/>
            <p:nvPr/>
          </p:nvGrpSpPr>
          <p:grpSpPr>
            <a:xfrm>
              <a:off x="2920248" y="5243712"/>
              <a:ext cx="1236757" cy="840543"/>
              <a:chOff x="3810000" y="1075982"/>
              <a:chExt cx="1524000" cy="1035763"/>
            </a:xfrm>
          </p:grpSpPr>
          <p:sp>
            <p:nvSpPr>
              <p:cNvPr id="96" name="Google Shape;3872;p137">
                <a:extLst>
                  <a:ext uri="{FF2B5EF4-FFF2-40B4-BE49-F238E27FC236}">
                    <a16:creationId xmlns:a16="http://schemas.microsoft.com/office/drawing/2014/main" id="{83EAEB54-B038-45CC-9479-59BC5013DF2C}"/>
                  </a:ext>
                </a:extLst>
              </p:cNvPr>
              <p:cNvSpPr/>
              <p:nvPr/>
            </p:nvSpPr>
            <p:spPr>
              <a:xfrm>
                <a:off x="3810000" y="1075982"/>
                <a:ext cx="1524000" cy="988294"/>
              </a:xfrm>
              <a:prstGeom prst="roundRect">
                <a:avLst>
                  <a:gd name="adj" fmla="val 9984"/>
                </a:avLst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  <p:sp>
            <p:nvSpPr>
              <p:cNvPr id="97" name="Google Shape;3873;p137">
                <a:extLst>
                  <a:ext uri="{FF2B5EF4-FFF2-40B4-BE49-F238E27FC236}">
                    <a16:creationId xmlns:a16="http://schemas.microsoft.com/office/drawing/2014/main" id="{05D5D0D3-2CB4-4052-A6FA-E0C93B492ED9}"/>
                  </a:ext>
                </a:extLst>
              </p:cNvPr>
              <p:cNvSpPr/>
              <p:nvPr/>
            </p:nvSpPr>
            <p:spPr>
              <a:xfrm>
                <a:off x="3810000" y="1123451"/>
                <a:ext cx="1524000" cy="988294"/>
              </a:xfrm>
              <a:prstGeom prst="roundRect">
                <a:avLst>
                  <a:gd name="adj" fmla="val 9984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76188" tIns="38083" rIns="76188" bIns="38083" anchor="ctr" anchorCtr="0">
                <a:noAutofit/>
              </a:bodyPr>
              <a:lstStyle/>
              <a:p>
                <a:pPr algn="ctr" defTabSz="608486" fontAlgn="base">
                  <a:defRPr/>
                </a:pPr>
                <a:endParaRPr sz="1667">
                  <a:solidFill>
                    <a:srgbClr val="FFFFFF"/>
                  </a:solidFill>
                  <a:latin typeface="Roboto Condensed"/>
                  <a:ea typeface="Roboto Condensed"/>
                  <a:cs typeface="Roboto Condensed"/>
                  <a:sym typeface="Roboto Condensed"/>
                </a:endParaRPr>
              </a:p>
            </p:txBody>
          </p:sp>
        </p:grpSp>
        <p:sp>
          <p:nvSpPr>
            <p:cNvPr id="98" name="Google Shape;3847;p137">
              <a:extLst>
                <a:ext uri="{FF2B5EF4-FFF2-40B4-BE49-F238E27FC236}">
                  <a16:creationId xmlns:a16="http://schemas.microsoft.com/office/drawing/2014/main" id="{9D0F239E-7D7F-43D8-A8EB-A4603C8D8EAB}"/>
                </a:ext>
              </a:extLst>
            </p:cNvPr>
            <p:cNvSpPr/>
            <p:nvPr/>
          </p:nvSpPr>
          <p:spPr>
            <a:xfrm rot="16200000">
              <a:off x="3259191" y="4803652"/>
              <a:ext cx="541442" cy="294841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76188" tIns="76188" rIns="76188" bIns="76188" anchor="ctr" anchorCtr="0">
              <a:noAutofit/>
            </a:bodyPr>
            <a:lstStyle/>
            <a:p>
              <a:pPr defTabSz="608486" fontAlgn="base">
                <a:defRPr/>
              </a:pPr>
              <a:endParaRPr sz="2500">
                <a:solidFill>
                  <a:srgbClr val="212121"/>
                </a:solidFill>
                <a:latin typeface="Arial" pitchFamily="-65" charset="0"/>
              </a:endParaRPr>
            </a:p>
          </p:txBody>
        </p:sp>
      </p:grpSp>
      <p:sp>
        <p:nvSpPr>
          <p:cNvPr id="99" name="Google Shape;3857;p137">
            <a:extLst>
              <a:ext uri="{FF2B5EF4-FFF2-40B4-BE49-F238E27FC236}">
                <a16:creationId xmlns:a16="http://schemas.microsoft.com/office/drawing/2014/main" id="{BD0BDDBD-5C55-46E2-BDB1-78382DAF5B61}"/>
              </a:ext>
            </a:extLst>
          </p:cNvPr>
          <p:cNvSpPr/>
          <p:nvPr/>
        </p:nvSpPr>
        <p:spPr>
          <a:xfrm>
            <a:off x="6701342" y="3346721"/>
            <a:ext cx="364308" cy="315766"/>
          </a:xfrm>
          <a:custGeom>
            <a:avLst/>
            <a:gdLst/>
            <a:ahLst/>
            <a:cxnLst/>
            <a:rect l="l" t="t" r="r" b="b"/>
            <a:pathLst>
              <a:path w="77" h="64" extrusionOk="0">
                <a:moveTo>
                  <a:pt x="77" y="51"/>
                </a:moveTo>
                <a:cubicBezTo>
                  <a:pt x="77" y="53"/>
                  <a:pt x="76" y="55"/>
                  <a:pt x="75" y="55"/>
                </a:cubicBezTo>
                <a:cubicBezTo>
                  <a:pt x="59" y="63"/>
                  <a:pt x="59" y="63"/>
                  <a:pt x="59" y="63"/>
                </a:cubicBezTo>
                <a:cubicBezTo>
                  <a:pt x="58" y="64"/>
                  <a:pt x="58" y="64"/>
                  <a:pt x="57" y="64"/>
                </a:cubicBezTo>
                <a:cubicBezTo>
                  <a:pt x="56" y="64"/>
                  <a:pt x="55" y="64"/>
                  <a:pt x="55" y="63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9" y="55"/>
                  <a:pt x="39" y="55"/>
                </a:cubicBezTo>
                <a:cubicBezTo>
                  <a:pt x="39" y="55"/>
                  <a:pt x="38" y="55"/>
                  <a:pt x="38" y="55"/>
                </a:cubicBezTo>
                <a:cubicBezTo>
                  <a:pt x="22" y="63"/>
                  <a:pt x="22" y="63"/>
                  <a:pt x="22" y="63"/>
                </a:cubicBezTo>
                <a:cubicBezTo>
                  <a:pt x="22" y="64"/>
                  <a:pt x="21" y="64"/>
                  <a:pt x="20" y="64"/>
                </a:cubicBezTo>
                <a:cubicBezTo>
                  <a:pt x="20" y="64"/>
                  <a:pt x="19" y="64"/>
                  <a:pt x="18" y="63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5"/>
                  <a:pt x="1" y="33"/>
                  <a:pt x="3" y="32"/>
                </a:cubicBezTo>
                <a:cubicBezTo>
                  <a:pt x="18" y="26"/>
                  <a:pt x="18" y="26"/>
                  <a:pt x="18" y="26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9" y="8"/>
                  <a:pt x="21" y="7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0"/>
                  <a:pt x="38" y="0"/>
                  <a:pt x="39" y="0"/>
                </a:cubicBezTo>
                <a:cubicBezTo>
                  <a:pt x="39" y="0"/>
                  <a:pt x="40" y="0"/>
                  <a:pt x="40" y="0"/>
                </a:cubicBezTo>
                <a:cubicBezTo>
                  <a:pt x="56" y="7"/>
                  <a:pt x="56" y="7"/>
                  <a:pt x="56" y="7"/>
                </a:cubicBezTo>
                <a:cubicBezTo>
                  <a:pt x="58" y="8"/>
                  <a:pt x="59" y="10"/>
                  <a:pt x="59" y="11"/>
                </a:cubicBezTo>
                <a:cubicBezTo>
                  <a:pt x="59" y="26"/>
                  <a:pt x="59" y="26"/>
                  <a:pt x="59" y="26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3"/>
                  <a:pt x="77" y="35"/>
                  <a:pt x="77" y="37"/>
                </a:cubicBezTo>
                <a:lnTo>
                  <a:pt x="77" y="51"/>
                </a:lnTo>
                <a:close/>
                <a:moveTo>
                  <a:pt x="35" y="36"/>
                </a:moveTo>
                <a:cubicBezTo>
                  <a:pt x="20" y="30"/>
                  <a:pt x="20" y="30"/>
                  <a:pt x="20" y="30"/>
                </a:cubicBezTo>
                <a:cubicBezTo>
                  <a:pt x="6" y="36"/>
                  <a:pt x="6" y="36"/>
                  <a:pt x="6" y="36"/>
                </a:cubicBezTo>
                <a:cubicBezTo>
                  <a:pt x="20" y="42"/>
                  <a:pt x="20" y="42"/>
                  <a:pt x="20" y="42"/>
                </a:cubicBezTo>
                <a:lnTo>
                  <a:pt x="35" y="36"/>
                </a:lnTo>
                <a:close/>
                <a:moveTo>
                  <a:pt x="36" y="51"/>
                </a:moveTo>
                <a:cubicBezTo>
                  <a:pt x="36" y="40"/>
                  <a:pt x="36" y="40"/>
                  <a:pt x="36" y="40"/>
                </a:cubicBezTo>
                <a:cubicBezTo>
                  <a:pt x="23" y="46"/>
                  <a:pt x="23" y="46"/>
                  <a:pt x="23" y="46"/>
                </a:cubicBezTo>
                <a:cubicBezTo>
                  <a:pt x="23" y="58"/>
                  <a:pt x="23" y="58"/>
                  <a:pt x="23" y="58"/>
                </a:cubicBezTo>
                <a:lnTo>
                  <a:pt x="36" y="51"/>
                </a:lnTo>
                <a:close/>
                <a:moveTo>
                  <a:pt x="54" y="11"/>
                </a:moveTo>
                <a:cubicBezTo>
                  <a:pt x="39" y="5"/>
                  <a:pt x="39" y="5"/>
                  <a:pt x="39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9" y="18"/>
                  <a:pt x="39" y="18"/>
                  <a:pt x="39" y="18"/>
                </a:cubicBezTo>
                <a:lnTo>
                  <a:pt x="54" y="11"/>
                </a:lnTo>
                <a:close/>
                <a:moveTo>
                  <a:pt x="55" y="26"/>
                </a:moveTo>
                <a:cubicBezTo>
                  <a:pt x="55" y="16"/>
                  <a:pt x="55" y="16"/>
                  <a:pt x="55" y="16"/>
                </a:cubicBezTo>
                <a:cubicBezTo>
                  <a:pt x="41" y="22"/>
                  <a:pt x="41" y="22"/>
                  <a:pt x="41" y="22"/>
                </a:cubicBezTo>
                <a:cubicBezTo>
                  <a:pt x="41" y="32"/>
                  <a:pt x="41" y="32"/>
                  <a:pt x="41" y="32"/>
                </a:cubicBezTo>
                <a:lnTo>
                  <a:pt x="55" y="26"/>
                </a:lnTo>
                <a:close/>
                <a:moveTo>
                  <a:pt x="71" y="36"/>
                </a:moveTo>
                <a:cubicBezTo>
                  <a:pt x="57" y="30"/>
                  <a:pt x="57" y="30"/>
                  <a:pt x="57" y="30"/>
                </a:cubicBezTo>
                <a:cubicBezTo>
                  <a:pt x="42" y="36"/>
                  <a:pt x="42" y="36"/>
                  <a:pt x="42" y="36"/>
                </a:cubicBezTo>
                <a:cubicBezTo>
                  <a:pt x="57" y="42"/>
                  <a:pt x="57" y="42"/>
                  <a:pt x="57" y="42"/>
                </a:cubicBezTo>
                <a:lnTo>
                  <a:pt x="71" y="36"/>
                </a:lnTo>
                <a:close/>
                <a:moveTo>
                  <a:pt x="73" y="51"/>
                </a:moveTo>
                <a:cubicBezTo>
                  <a:pt x="73" y="40"/>
                  <a:pt x="73" y="40"/>
                  <a:pt x="73" y="40"/>
                </a:cubicBezTo>
                <a:cubicBezTo>
                  <a:pt x="59" y="46"/>
                  <a:pt x="59" y="46"/>
                  <a:pt x="59" y="46"/>
                </a:cubicBezTo>
                <a:cubicBezTo>
                  <a:pt x="59" y="58"/>
                  <a:pt x="59" y="58"/>
                  <a:pt x="59" y="58"/>
                </a:cubicBezTo>
                <a:lnTo>
                  <a:pt x="73" y="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3868;p137">
            <a:extLst>
              <a:ext uri="{FF2B5EF4-FFF2-40B4-BE49-F238E27FC236}">
                <a16:creationId xmlns:a16="http://schemas.microsoft.com/office/drawing/2014/main" id="{3AEF0892-1F0C-4B13-B7C3-5526062AE013}"/>
              </a:ext>
            </a:extLst>
          </p:cNvPr>
          <p:cNvSpPr/>
          <p:nvPr/>
        </p:nvSpPr>
        <p:spPr>
          <a:xfrm>
            <a:off x="6765361" y="4672513"/>
            <a:ext cx="259598" cy="315766"/>
          </a:xfrm>
          <a:custGeom>
            <a:avLst/>
            <a:gdLst/>
            <a:ahLst/>
            <a:cxnLst/>
            <a:rect l="l" t="t" r="r" b="b"/>
            <a:pathLst>
              <a:path w="55" h="64" extrusionOk="0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F08EFF-BB24-49CE-A47E-0BE5AF6A3980}"/>
              </a:ext>
            </a:extLst>
          </p:cNvPr>
          <p:cNvSpPr/>
          <p:nvPr/>
        </p:nvSpPr>
        <p:spPr>
          <a:xfrm>
            <a:off x="2679099" y="1930525"/>
            <a:ext cx="13408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0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Predicting recurrence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B4EC40-FB67-4F97-A1FC-AEE9C6C7A1B9}"/>
              </a:ext>
            </a:extLst>
          </p:cNvPr>
          <p:cNvSpPr/>
          <p:nvPr/>
        </p:nvSpPr>
        <p:spPr>
          <a:xfrm>
            <a:off x="4538072" y="3470126"/>
            <a:ext cx="14261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Predicting therapy response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111F3A-163D-493B-94D3-E727183DA087}"/>
              </a:ext>
            </a:extLst>
          </p:cNvPr>
          <p:cNvSpPr/>
          <p:nvPr/>
        </p:nvSpPr>
        <p:spPr>
          <a:xfrm>
            <a:off x="761521" y="3591002"/>
            <a:ext cx="1111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pregnancy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6055C5F-4C46-4173-9691-000B6089559F}"/>
              </a:ext>
            </a:extLst>
          </p:cNvPr>
          <p:cNvSpPr/>
          <p:nvPr/>
        </p:nvSpPr>
        <p:spPr>
          <a:xfrm>
            <a:off x="2530678" y="5096753"/>
            <a:ext cx="15431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0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Post-surgery assessments</a:t>
            </a:r>
          </a:p>
        </p:txBody>
      </p:sp>
      <p:sp>
        <p:nvSpPr>
          <p:cNvPr id="101" name="Google Shape;3853;p137">
            <a:extLst>
              <a:ext uri="{FF2B5EF4-FFF2-40B4-BE49-F238E27FC236}">
                <a16:creationId xmlns:a16="http://schemas.microsoft.com/office/drawing/2014/main" id="{D1A03FAC-25C1-40D8-A5A1-9B115B20A976}"/>
              </a:ext>
            </a:extLst>
          </p:cNvPr>
          <p:cNvSpPr/>
          <p:nvPr/>
        </p:nvSpPr>
        <p:spPr>
          <a:xfrm>
            <a:off x="6687543" y="1420218"/>
            <a:ext cx="421373" cy="388498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15" name="Graphic 14" descr="Pregnant lady">
            <a:extLst>
              <a:ext uri="{FF2B5EF4-FFF2-40B4-BE49-F238E27FC236}">
                <a16:creationId xmlns:a16="http://schemas.microsoft.com/office/drawing/2014/main" id="{43E9F7F6-E911-4BA4-AAF4-3FD8497891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3300" y="3082012"/>
            <a:ext cx="566816" cy="566816"/>
          </a:xfrm>
          <a:prstGeom prst="rect">
            <a:avLst/>
          </a:prstGeom>
        </p:spPr>
      </p:pic>
      <p:pic>
        <p:nvPicPr>
          <p:cNvPr id="17" name="Graphic 16" descr="Upward trend">
            <a:extLst>
              <a:ext uri="{FF2B5EF4-FFF2-40B4-BE49-F238E27FC236}">
                <a16:creationId xmlns:a16="http://schemas.microsoft.com/office/drawing/2014/main" id="{57760AFE-AB8B-4DE5-A01C-9E88B2F73B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41735" y="3086923"/>
            <a:ext cx="414524" cy="414524"/>
          </a:xfrm>
          <a:prstGeom prst="rect">
            <a:avLst/>
          </a:prstGeom>
        </p:spPr>
      </p:pic>
      <p:pic>
        <p:nvPicPr>
          <p:cNvPr id="19" name="Graphic 18" descr="Statistics">
            <a:extLst>
              <a:ext uri="{FF2B5EF4-FFF2-40B4-BE49-F238E27FC236}">
                <a16:creationId xmlns:a16="http://schemas.microsoft.com/office/drawing/2014/main" id="{9FF049BA-80FD-4317-8C16-D8F9DC668D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13933" y="1520971"/>
            <a:ext cx="446623" cy="446623"/>
          </a:xfrm>
          <a:prstGeom prst="rect">
            <a:avLst/>
          </a:prstGeom>
        </p:spPr>
      </p:pic>
      <p:pic>
        <p:nvPicPr>
          <p:cNvPr id="22" name="Graphic 21" descr="List">
            <a:extLst>
              <a:ext uri="{FF2B5EF4-FFF2-40B4-BE49-F238E27FC236}">
                <a16:creationId xmlns:a16="http://schemas.microsoft.com/office/drawing/2014/main" id="{14D66451-1C79-439D-8BB5-EE6E74A7511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060242" y="4692450"/>
            <a:ext cx="452085" cy="4520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F85CD8C-5EEE-4060-AE08-76F6BCCD376E}"/>
              </a:ext>
            </a:extLst>
          </p:cNvPr>
          <p:cNvSpPr/>
          <p:nvPr/>
        </p:nvSpPr>
        <p:spPr>
          <a:xfrm>
            <a:off x="2737917" y="3261417"/>
            <a:ext cx="1140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000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IBD management</a:t>
            </a:r>
          </a:p>
        </p:txBody>
      </p:sp>
    </p:spTree>
    <p:extLst>
      <p:ext uri="{BB962C8B-B14F-4D97-AF65-F5344CB8AC3E}">
        <p14:creationId xmlns:p14="http://schemas.microsoft.com/office/powerpoint/2010/main" val="19768089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72F6-7F5D-43A7-432B-D164E609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244603" cy="923330"/>
          </a:xfrm>
        </p:spPr>
        <p:txBody>
          <a:bodyPr/>
          <a:lstStyle/>
          <a:p>
            <a:r>
              <a:rPr lang="en-US"/>
              <a:t>POCUS for expedited diagnosis of IBD in ED – a video case study </a:t>
            </a:r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9E633-42D6-49E8-583A-530AFEA8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CA27B53-3332-7E9C-77FC-541B5AD564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28" y="6279363"/>
            <a:ext cx="8382000" cy="275167"/>
          </a:xfrm>
        </p:spPr>
        <p:txBody>
          <a:bodyPr/>
          <a:lstStyle/>
          <a:p>
            <a:r>
              <a:rPr lang="en-US"/>
              <a:t>IBD; inflammatory bowel disease; POCUS: point-of-care ultrasound</a:t>
            </a:r>
          </a:p>
          <a:p>
            <a:r>
              <a:rPr lang="en-US"/>
              <a:t> </a:t>
            </a:r>
            <a:endParaRPr lang="de-D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24892F-D72B-494C-B177-5A00293BB7BE}"/>
              </a:ext>
            </a:extLst>
          </p:cNvPr>
          <p:cNvSpPr/>
          <p:nvPr/>
        </p:nvSpPr>
        <p:spPr>
          <a:xfrm>
            <a:off x="2315234" y="5733030"/>
            <a:ext cx="72776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 fontAlgn="base"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defRPr/>
            </a:pPr>
            <a:r>
              <a:rPr lang="en-NZ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Harvey G. [P2SK], Apr 4, 2017. </a:t>
            </a:r>
            <a:r>
              <a:rPr lang="en-US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POCUS Leads to Expedited Diagnosis of IBD</a:t>
            </a:r>
            <a:r>
              <a:rPr lang="en-NZ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. YouTube. </a:t>
            </a:r>
            <a:r>
              <a:rPr lang="en-NZ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  <a:hlinkClick r:id="rId2"/>
              </a:rPr>
              <a:t>https://www.youtube.com/watch?v=3CLaMOUlbq4&amp;ab_channel=P2SK</a:t>
            </a:r>
            <a:r>
              <a:rPr lang="en-NZ" sz="1000" kern="0">
                <a:solidFill>
                  <a:srgbClr val="202124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  <a:sym typeface="Arial" pitchFamily="-65" charset="0"/>
              </a:rPr>
              <a:t> </a:t>
            </a:r>
            <a:endParaRPr lang="en-NZ" sz="1000" kern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  <a:sym typeface="Arial" pitchFamily="-65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3F1FE1-6C97-404F-8F18-3EB39FA8C734}"/>
              </a:ext>
            </a:extLst>
          </p:cNvPr>
          <p:cNvGrpSpPr/>
          <p:nvPr/>
        </p:nvGrpSpPr>
        <p:grpSpPr>
          <a:xfrm>
            <a:off x="2358995" y="1572631"/>
            <a:ext cx="7132773" cy="4092193"/>
            <a:chOff x="2830794" y="1887157"/>
            <a:chExt cx="8559328" cy="4910632"/>
          </a:xfrm>
        </p:grpSpPr>
        <p:sp>
          <p:nvSpPr>
            <p:cNvPr id="12" name="Shape 6">
              <a:extLst>
                <a:ext uri="{FF2B5EF4-FFF2-40B4-BE49-F238E27FC236}">
                  <a16:creationId xmlns:a16="http://schemas.microsoft.com/office/drawing/2014/main" id="{D2488202-0194-402A-9741-F6DDDA8EA33F}"/>
                </a:ext>
              </a:extLst>
            </p:cNvPr>
            <p:cNvSpPr/>
            <p:nvPr/>
          </p:nvSpPr>
          <p:spPr>
            <a:xfrm>
              <a:off x="3680805" y="1950908"/>
              <a:ext cx="6862093" cy="4652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3" y="1320"/>
                  </a:moveTo>
                  <a:lnTo>
                    <a:pt x="20703" y="19605"/>
                  </a:lnTo>
                  <a:lnTo>
                    <a:pt x="895" y="19605"/>
                  </a:lnTo>
                  <a:lnTo>
                    <a:pt x="895" y="1320"/>
                  </a:lnTo>
                  <a:lnTo>
                    <a:pt x="20703" y="1320"/>
                  </a:lnTo>
                  <a:cubicBezTo>
                    <a:pt x="20703" y="1320"/>
                    <a:pt x="20703" y="1320"/>
                    <a:pt x="20703" y="1320"/>
                  </a:cubicBezTo>
                  <a:close/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lose/>
                </a:path>
              </a:pathLst>
            </a:custGeom>
            <a:gradFill>
              <a:gsLst>
                <a:gs pos="0">
                  <a:srgbClr val="E8E7E8"/>
                </a:gs>
                <a:gs pos="95000">
                  <a:srgbClr val="AFB2B4"/>
                </a:gs>
              </a:gsLst>
              <a:lin ang="2043523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3" name="Shape 7">
              <a:extLst>
                <a:ext uri="{FF2B5EF4-FFF2-40B4-BE49-F238E27FC236}">
                  <a16:creationId xmlns:a16="http://schemas.microsoft.com/office/drawing/2014/main" id="{E9F4F61D-1157-4474-A1B3-6D2455F26F5B}"/>
                </a:ext>
              </a:extLst>
            </p:cNvPr>
            <p:cNvSpPr/>
            <p:nvPr/>
          </p:nvSpPr>
          <p:spPr>
            <a:xfrm>
              <a:off x="10514900" y="6506971"/>
              <a:ext cx="56955" cy="10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0" y="1151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4" name="Shape 8">
              <a:extLst>
                <a:ext uri="{FF2B5EF4-FFF2-40B4-BE49-F238E27FC236}">
                  <a16:creationId xmlns:a16="http://schemas.microsoft.com/office/drawing/2014/main" id="{101A63A2-B221-4053-87AE-CAA855A44237}"/>
                </a:ext>
              </a:extLst>
            </p:cNvPr>
            <p:cNvSpPr/>
            <p:nvPr/>
          </p:nvSpPr>
          <p:spPr>
            <a:xfrm>
              <a:off x="3651055" y="6506971"/>
              <a:ext cx="56955" cy="10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1832" y="12996"/>
                  </a:lnTo>
                  <a:cubicBezTo>
                    <a:pt x="11832" y="12996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5" name="Shape 9">
              <a:extLst>
                <a:ext uri="{FF2B5EF4-FFF2-40B4-BE49-F238E27FC236}">
                  <a16:creationId xmlns:a16="http://schemas.microsoft.com/office/drawing/2014/main" id="{0EFA0CD7-D912-4FAD-95FD-9B4F597A7A28}"/>
                </a:ext>
              </a:extLst>
            </p:cNvPr>
            <p:cNvSpPr/>
            <p:nvPr/>
          </p:nvSpPr>
          <p:spPr>
            <a:xfrm>
              <a:off x="3617055" y="1887157"/>
              <a:ext cx="6986882" cy="489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1" y="0"/>
                  </a:moveTo>
                  <a:lnTo>
                    <a:pt x="799" y="0"/>
                  </a:lnTo>
                  <a:cubicBezTo>
                    <a:pt x="358" y="0"/>
                    <a:pt x="0" y="510"/>
                    <a:pt x="0" y="1140"/>
                  </a:cubicBezTo>
                  <a:lnTo>
                    <a:pt x="0" y="20460"/>
                  </a:lnTo>
                  <a:cubicBezTo>
                    <a:pt x="0" y="21090"/>
                    <a:pt x="358" y="21600"/>
                    <a:pt x="799" y="21600"/>
                  </a:cubicBezTo>
                  <a:lnTo>
                    <a:pt x="20801" y="21600"/>
                  </a:lnTo>
                  <a:cubicBezTo>
                    <a:pt x="21242" y="21600"/>
                    <a:pt x="21600" y="21090"/>
                    <a:pt x="21600" y="20460"/>
                  </a:cubicBezTo>
                  <a:lnTo>
                    <a:pt x="21600" y="1140"/>
                  </a:lnTo>
                  <a:cubicBezTo>
                    <a:pt x="21600" y="510"/>
                    <a:pt x="21242" y="0"/>
                    <a:pt x="20801" y="0"/>
                  </a:cubicBezTo>
                  <a:cubicBezTo>
                    <a:pt x="20801" y="0"/>
                    <a:pt x="20801" y="0"/>
                    <a:pt x="20801" y="0"/>
                  </a:cubicBezTo>
                  <a:close/>
                  <a:moveTo>
                    <a:pt x="20801" y="138"/>
                  </a:moveTo>
                  <a:cubicBezTo>
                    <a:pt x="21188" y="138"/>
                    <a:pt x="21504" y="587"/>
                    <a:pt x="21504" y="1140"/>
                  </a:cubicBezTo>
                  <a:lnTo>
                    <a:pt x="21504" y="20460"/>
                  </a:lnTo>
                  <a:cubicBezTo>
                    <a:pt x="21504" y="21013"/>
                    <a:pt x="21188" y="21462"/>
                    <a:pt x="20801" y="21462"/>
                  </a:cubicBezTo>
                  <a:lnTo>
                    <a:pt x="799" y="21462"/>
                  </a:lnTo>
                  <a:cubicBezTo>
                    <a:pt x="412" y="21462"/>
                    <a:pt x="96" y="21013"/>
                    <a:pt x="96" y="20460"/>
                  </a:cubicBezTo>
                  <a:lnTo>
                    <a:pt x="96" y="1140"/>
                  </a:lnTo>
                  <a:cubicBezTo>
                    <a:pt x="96" y="587"/>
                    <a:pt x="412" y="138"/>
                    <a:pt x="799" y="138"/>
                  </a:cubicBezTo>
                  <a:lnTo>
                    <a:pt x="20801" y="138"/>
                  </a:lnTo>
                </a:path>
              </a:pathLst>
            </a:custGeom>
            <a:gradFill>
              <a:gsLst>
                <a:gs pos="100000">
                  <a:srgbClr val="C7C8CB"/>
                </a:gs>
                <a:gs pos="0">
                  <a:srgbClr val="E9EBF2"/>
                </a:gs>
              </a:gsLst>
              <a:lin ang="3283355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6" name="Shape 10">
              <a:extLst>
                <a:ext uri="{FF2B5EF4-FFF2-40B4-BE49-F238E27FC236}">
                  <a16:creationId xmlns:a16="http://schemas.microsoft.com/office/drawing/2014/main" id="{02F1CA5B-E6A4-4B85-BCE8-372C7A71AAD7}"/>
                </a:ext>
              </a:extLst>
            </p:cNvPr>
            <p:cNvSpPr/>
            <p:nvPr/>
          </p:nvSpPr>
          <p:spPr>
            <a:xfrm>
              <a:off x="3638305" y="1908407"/>
              <a:ext cx="6942313" cy="4853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5" y="0"/>
                  </a:moveTo>
                  <a:lnTo>
                    <a:pt x="735" y="0"/>
                  </a:lnTo>
                  <a:cubicBezTo>
                    <a:pt x="330" y="0"/>
                    <a:pt x="0" y="472"/>
                    <a:pt x="0" y="1051"/>
                  </a:cubicBezTo>
                  <a:lnTo>
                    <a:pt x="0" y="20549"/>
                  </a:lnTo>
                  <a:cubicBezTo>
                    <a:pt x="0" y="21128"/>
                    <a:pt x="330" y="21600"/>
                    <a:pt x="735" y="21600"/>
                  </a:cubicBezTo>
                  <a:lnTo>
                    <a:pt x="20865" y="21600"/>
                  </a:lnTo>
                  <a:cubicBezTo>
                    <a:pt x="21270" y="21600"/>
                    <a:pt x="21600" y="21128"/>
                    <a:pt x="21600" y="20549"/>
                  </a:cubicBezTo>
                  <a:lnTo>
                    <a:pt x="21600" y="1051"/>
                  </a:lnTo>
                  <a:cubicBezTo>
                    <a:pt x="21600" y="472"/>
                    <a:pt x="21270" y="0"/>
                    <a:pt x="20865" y="0"/>
                  </a:cubicBezTo>
                  <a:cubicBezTo>
                    <a:pt x="20865" y="0"/>
                    <a:pt x="20865" y="0"/>
                    <a:pt x="20865" y="0"/>
                  </a:cubicBezTo>
                  <a:close/>
                  <a:moveTo>
                    <a:pt x="20865" y="40"/>
                  </a:moveTo>
                  <a:cubicBezTo>
                    <a:pt x="21255" y="40"/>
                    <a:pt x="21572" y="493"/>
                    <a:pt x="21572" y="1051"/>
                  </a:cubicBezTo>
                  <a:lnTo>
                    <a:pt x="21572" y="20549"/>
                  </a:lnTo>
                  <a:cubicBezTo>
                    <a:pt x="21572" y="21107"/>
                    <a:pt x="21255" y="21560"/>
                    <a:pt x="20865" y="21560"/>
                  </a:cubicBezTo>
                  <a:lnTo>
                    <a:pt x="735" y="21560"/>
                  </a:lnTo>
                  <a:cubicBezTo>
                    <a:pt x="345" y="21560"/>
                    <a:pt x="28" y="21107"/>
                    <a:pt x="28" y="20549"/>
                  </a:cubicBezTo>
                  <a:lnTo>
                    <a:pt x="28" y="1051"/>
                  </a:lnTo>
                  <a:cubicBezTo>
                    <a:pt x="28" y="493"/>
                    <a:pt x="345" y="40"/>
                    <a:pt x="735" y="40"/>
                  </a:cubicBezTo>
                  <a:lnTo>
                    <a:pt x="20865" y="40"/>
                  </a:lnTo>
                </a:path>
              </a:pathLst>
            </a:custGeom>
            <a:solidFill>
              <a:srgbClr val="FFFFFF">
                <a:alpha val="2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7" name="Shape 11">
              <a:extLst>
                <a:ext uri="{FF2B5EF4-FFF2-40B4-BE49-F238E27FC236}">
                  <a16:creationId xmlns:a16="http://schemas.microsoft.com/office/drawing/2014/main" id="{8134D2E0-4F5B-40D5-92E4-6A0A167D42A4}"/>
                </a:ext>
              </a:extLst>
            </p:cNvPr>
            <p:cNvSpPr/>
            <p:nvPr/>
          </p:nvSpPr>
          <p:spPr>
            <a:xfrm>
              <a:off x="3680806" y="1950908"/>
              <a:ext cx="6862092" cy="4652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ubicBezTo>
                    <a:pt x="20983" y="0"/>
                    <a:pt x="20983" y="0"/>
                    <a:pt x="20983" y="0"/>
                  </a:cubicBezTo>
                  <a:close/>
                  <a:moveTo>
                    <a:pt x="20983" y="41"/>
                  </a:moveTo>
                  <a:cubicBezTo>
                    <a:pt x="21308" y="41"/>
                    <a:pt x="21572" y="431"/>
                    <a:pt x="21572" y="910"/>
                  </a:cubicBezTo>
                  <a:lnTo>
                    <a:pt x="21572" y="21021"/>
                  </a:lnTo>
                  <a:lnTo>
                    <a:pt x="21572" y="21156"/>
                  </a:lnTo>
                  <a:lnTo>
                    <a:pt x="21572" y="21186"/>
                  </a:lnTo>
                  <a:cubicBezTo>
                    <a:pt x="21572" y="21392"/>
                    <a:pt x="21459" y="21559"/>
                    <a:pt x="21319" y="21559"/>
                  </a:cubicBezTo>
                  <a:lnTo>
                    <a:pt x="281" y="21559"/>
                  </a:lnTo>
                  <a:cubicBezTo>
                    <a:pt x="141" y="21559"/>
                    <a:pt x="28" y="21392"/>
                    <a:pt x="28" y="21186"/>
                  </a:cubicBezTo>
                  <a:lnTo>
                    <a:pt x="28" y="21156"/>
                  </a:lnTo>
                  <a:lnTo>
                    <a:pt x="28" y="21021"/>
                  </a:lnTo>
                  <a:lnTo>
                    <a:pt x="28" y="910"/>
                  </a:lnTo>
                  <a:cubicBezTo>
                    <a:pt x="28" y="431"/>
                    <a:pt x="292" y="41"/>
                    <a:pt x="617" y="41"/>
                  </a:cubicBezTo>
                  <a:lnTo>
                    <a:pt x="20983" y="41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8" name="Shape 12">
              <a:extLst>
                <a:ext uri="{FF2B5EF4-FFF2-40B4-BE49-F238E27FC236}">
                  <a16:creationId xmlns:a16="http://schemas.microsoft.com/office/drawing/2014/main" id="{588ACC86-D9BA-446E-BE3E-F4CC9BD090A4}"/>
                </a:ext>
              </a:extLst>
            </p:cNvPr>
            <p:cNvSpPr/>
            <p:nvPr/>
          </p:nvSpPr>
          <p:spPr>
            <a:xfrm>
              <a:off x="3651055" y="1921157"/>
              <a:ext cx="6924487" cy="4714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1" y="0"/>
                  </a:moveTo>
                  <a:lnTo>
                    <a:pt x="709" y="0"/>
                  </a:lnTo>
                  <a:cubicBezTo>
                    <a:pt x="318" y="0"/>
                    <a:pt x="0" y="467"/>
                    <a:pt x="0" y="1041"/>
                  </a:cubicBezTo>
                  <a:lnTo>
                    <a:pt x="0" y="20885"/>
                  </a:lnTo>
                  <a:lnTo>
                    <a:pt x="0" y="21019"/>
                  </a:lnTo>
                  <a:lnTo>
                    <a:pt x="0" y="21049"/>
                  </a:lnTo>
                  <a:cubicBezTo>
                    <a:pt x="0" y="21353"/>
                    <a:pt x="168" y="21600"/>
                    <a:pt x="375" y="21600"/>
                  </a:cubicBezTo>
                  <a:lnTo>
                    <a:pt x="21225" y="21600"/>
                  </a:lnTo>
                  <a:cubicBezTo>
                    <a:pt x="21432" y="21600"/>
                    <a:pt x="21600" y="21353"/>
                    <a:pt x="21600" y="21049"/>
                  </a:cubicBezTo>
                  <a:lnTo>
                    <a:pt x="21600" y="21019"/>
                  </a:lnTo>
                  <a:lnTo>
                    <a:pt x="21600" y="20885"/>
                  </a:lnTo>
                  <a:lnTo>
                    <a:pt x="21600" y="1041"/>
                  </a:lnTo>
                  <a:cubicBezTo>
                    <a:pt x="21600" y="467"/>
                    <a:pt x="21282" y="0"/>
                    <a:pt x="20891" y="0"/>
                  </a:cubicBezTo>
                  <a:cubicBezTo>
                    <a:pt x="20891" y="0"/>
                    <a:pt x="20891" y="0"/>
                    <a:pt x="20891" y="0"/>
                  </a:cubicBezTo>
                  <a:close/>
                  <a:moveTo>
                    <a:pt x="20891" y="143"/>
                  </a:moveTo>
                  <a:cubicBezTo>
                    <a:pt x="21228" y="143"/>
                    <a:pt x="21503" y="546"/>
                    <a:pt x="21503" y="1041"/>
                  </a:cubicBezTo>
                  <a:lnTo>
                    <a:pt x="21503" y="20885"/>
                  </a:lnTo>
                  <a:lnTo>
                    <a:pt x="21503" y="21019"/>
                  </a:lnTo>
                  <a:lnTo>
                    <a:pt x="21503" y="21049"/>
                  </a:lnTo>
                  <a:cubicBezTo>
                    <a:pt x="21503" y="21274"/>
                    <a:pt x="21378" y="21457"/>
                    <a:pt x="21225" y="21457"/>
                  </a:cubicBezTo>
                  <a:lnTo>
                    <a:pt x="375" y="21457"/>
                  </a:lnTo>
                  <a:cubicBezTo>
                    <a:pt x="222" y="21457"/>
                    <a:pt x="97" y="21274"/>
                    <a:pt x="97" y="21049"/>
                  </a:cubicBezTo>
                  <a:lnTo>
                    <a:pt x="97" y="21019"/>
                  </a:lnTo>
                  <a:lnTo>
                    <a:pt x="97" y="20885"/>
                  </a:lnTo>
                  <a:lnTo>
                    <a:pt x="97" y="1041"/>
                  </a:lnTo>
                  <a:cubicBezTo>
                    <a:pt x="97" y="546"/>
                    <a:pt x="372" y="143"/>
                    <a:pt x="709" y="143"/>
                  </a:cubicBezTo>
                  <a:lnTo>
                    <a:pt x="20891" y="143"/>
                  </a:lnTo>
                </a:path>
              </a:pathLst>
            </a:custGeom>
            <a:gradFill>
              <a:gsLst>
                <a:gs pos="0">
                  <a:srgbClr val="47484B"/>
                </a:gs>
                <a:gs pos="100000">
                  <a:srgbClr val="47484B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19" name="Shape 13">
              <a:extLst>
                <a:ext uri="{FF2B5EF4-FFF2-40B4-BE49-F238E27FC236}">
                  <a16:creationId xmlns:a16="http://schemas.microsoft.com/office/drawing/2014/main" id="{230D40B8-6617-4B22-87DA-A2EC2B2C5C67}"/>
                </a:ext>
              </a:extLst>
            </p:cNvPr>
            <p:cNvSpPr/>
            <p:nvPr/>
          </p:nvSpPr>
          <p:spPr>
            <a:xfrm>
              <a:off x="10340648" y="1929658"/>
              <a:ext cx="226069" cy="22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0" y="0"/>
                  </a:moveTo>
                  <a:lnTo>
                    <a:pt x="0" y="0"/>
                  </a:lnTo>
                  <a:cubicBezTo>
                    <a:pt x="11911" y="0"/>
                    <a:pt x="21600" y="9690"/>
                    <a:pt x="21600" y="21600"/>
                  </a:cubicBezTo>
                  <a:lnTo>
                    <a:pt x="21600" y="20090"/>
                  </a:lnTo>
                  <a:cubicBezTo>
                    <a:pt x="21600" y="9013"/>
                    <a:pt x="12588" y="0"/>
                    <a:pt x="151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0" name="Shape 14">
              <a:extLst>
                <a:ext uri="{FF2B5EF4-FFF2-40B4-BE49-F238E27FC236}">
                  <a16:creationId xmlns:a16="http://schemas.microsoft.com/office/drawing/2014/main" id="{75E71C6B-E540-49EB-B6A3-A0BE53ABA3D5}"/>
                </a:ext>
              </a:extLst>
            </p:cNvPr>
            <p:cNvSpPr/>
            <p:nvPr/>
          </p:nvSpPr>
          <p:spPr>
            <a:xfrm>
              <a:off x="3659555" y="1929658"/>
              <a:ext cx="226069" cy="226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0" y="0"/>
                  </a:moveTo>
                  <a:lnTo>
                    <a:pt x="21600" y="0"/>
                  </a:lnTo>
                  <a:cubicBezTo>
                    <a:pt x="9689" y="0"/>
                    <a:pt x="0" y="9690"/>
                    <a:pt x="0" y="21600"/>
                  </a:cubicBezTo>
                  <a:lnTo>
                    <a:pt x="0" y="20090"/>
                  </a:lnTo>
                  <a:cubicBezTo>
                    <a:pt x="0" y="9013"/>
                    <a:pt x="9012" y="0"/>
                    <a:pt x="2009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1" name="Shape 15">
              <a:extLst>
                <a:ext uri="{FF2B5EF4-FFF2-40B4-BE49-F238E27FC236}">
                  <a16:creationId xmlns:a16="http://schemas.microsoft.com/office/drawing/2014/main" id="{B51AA08D-E096-4421-B423-185BABE4B34F}"/>
                </a:ext>
              </a:extLst>
            </p:cNvPr>
            <p:cNvSpPr/>
            <p:nvPr/>
          </p:nvSpPr>
          <p:spPr>
            <a:xfrm>
              <a:off x="3961310" y="2231412"/>
              <a:ext cx="6300380" cy="3947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9" y="0"/>
                  </a:moveTo>
                  <a:lnTo>
                    <a:pt x="31" y="0"/>
                  </a:lnTo>
                  <a:cubicBezTo>
                    <a:pt x="14" y="0"/>
                    <a:pt x="0" y="22"/>
                    <a:pt x="0" y="49"/>
                  </a:cubicBezTo>
                  <a:lnTo>
                    <a:pt x="0" y="21551"/>
                  </a:lnTo>
                  <a:cubicBezTo>
                    <a:pt x="0" y="21578"/>
                    <a:pt x="14" y="21600"/>
                    <a:pt x="31" y="21600"/>
                  </a:cubicBezTo>
                  <a:lnTo>
                    <a:pt x="21569" y="21600"/>
                  </a:lnTo>
                  <a:cubicBezTo>
                    <a:pt x="21586" y="21600"/>
                    <a:pt x="21600" y="21578"/>
                    <a:pt x="21600" y="21551"/>
                  </a:cubicBezTo>
                  <a:lnTo>
                    <a:pt x="21600" y="49"/>
                  </a:lnTo>
                  <a:cubicBezTo>
                    <a:pt x="21600" y="22"/>
                    <a:pt x="21586" y="0"/>
                    <a:pt x="21569" y="0"/>
                  </a:cubicBezTo>
                  <a:cubicBezTo>
                    <a:pt x="21569" y="0"/>
                    <a:pt x="21569" y="0"/>
                    <a:pt x="21569" y="0"/>
                  </a:cubicBezTo>
                  <a:close/>
                  <a:moveTo>
                    <a:pt x="21569" y="49"/>
                  </a:moveTo>
                  <a:lnTo>
                    <a:pt x="21569" y="49"/>
                  </a:lnTo>
                  <a:lnTo>
                    <a:pt x="21569" y="21551"/>
                  </a:lnTo>
                  <a:lnTo>
                    <a:pt x="31" y="21551"/>
                  </a:lnTo>
                  <a:lnTo>
                    <a:pt x="31" y="49"/>
                  </a:lnTo>
                  <a:lnTo>
                    <a:pt x="21569" y="49"/>
                  </a:lnTo>
                </a:path>
              </a:pathLst>
            </a:custGeom>
            <a:solidFill>
              <a:srgbClr val="7D80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2" name="Shape 16">
              <a:extLst>
                <a:ext uri="{FF2B5EF4-FFF2-40B4-BE49-F238E27FC236}">
                  <a16:creationId xmlns:a16="http://schemas.microsoft.com/office/drawing/2014/main" id="{44A1D661-F3F8-4C26-93EA-3A5F0A37C0DC}"/>
                </a:ext>
              </a:extLst>
            </p:cNvPr>
            <p:cNvSpPr/>
            <p:nvPr/>
          </p:nvSpPr>
          <p:spPr>
            <a:xfrm>
              <a:off x="3944309" y="2214412"/>
              <a:ext cx="6331576" cy="3978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1467"/>
                  </a:moveTo>
                  <a:cubicBezTo>
                    <a:pt x="21585" y="21527"/>
                    <a:pt x="21554" y="21576"/>
                    <a:pt x="21516" y="21576"/>
                  </a:cubicBezTo>
                  <a:lnTo>
                    <a:pt x="84" y="21576"/>
                  </a:lnTo>
                  <a:cubicBezTo>
                    <a:pt x="46" y="21576"/>
                    <a:pt x="15" y="21527"/>
                    <a:pt x="15" y="21467"/>
                  </a:cubicBezTo>
                  <a:lnTo>
                    <a:pt x="15" y="133"/>
                  </a:lnTo>
                  <a:cubicBezTo>
                    <a:pt x="15" y="73"/>
                    <a:pt x="46" y="24"/>
                    <a:pt x="84" y="24"/>
                  </a:cubicBezTo>
                  <a:lnTo>
                    <a:pt x="21516" y="24"/>
                  </a:lnTo>
                  <a:cubicBezTo>
                    <a:pt x="21554" y="24"/>
                    <a:pt x="21585" y="73"/>
                    <a:pt x="21585" y="133"/>
                  </a:cubicBezTo>
                  <a:cubicBezTo>
                    <a:pt x="21585" y="133"/>
                    <a:pt x="21585" y="21467"/>
                    <a:pt x="21585" y="21467"/>
                  </a:cubicBezTo>
                  <a:close/>
                  <a:moveTo>
                    <a:pt x="21600" y="133"/>
                  </a:moveTo>
                  <a:cubicBezTo>
                    <a:pt x="21600" y="60"/>
                    <a:pt x="21562" y="0"/>
                    <a:pt x="21516" y="0"/>
                  </a:cubicBezTo>
                  <a:lnTo>
                    <a:pt x="84" y="0"/>
                  </a:lnTo>
                  <a:cubicBezTo>
                    <a:pt x="38" y="0"/>
                    <a:pt x="0" y="60"/>
                    <a:pt x="0" y="133"/>
                  </a:cubicBezTo>
                  <a:lnTo>
                    <a:pt x="0" y="21467"/>
                  </a:lnTo>
                  <a:cubicBezTo>
                    <a:pt x="0" y="21540"/>
                    <a:pt x="38" y="21600"/>
                    <a:pt x="84" y="21600"/>
                  </a:cubicBezTo>
                  <a:lnTo>
                    <a:pt x="21516" y="21600"/>
                  </a:lnTo>
                  <a:cubicBezTo>
                    <a:pt x="21562" y="21600"/>
                    <a:pt x="21600" y="21540"/>
                    <a:pt x="21600" y="21467"/>
                  </a:cubicBezTo>
                  <a:cubicBezTo>
                    <a:pt x="21600" y="21467"/>
                    <a:pt x="21600" y="133"/>
                    <a:pt x="21600" y="1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23" name="Shape 17">
              <a:extLst>
                <a:ext uri="{FF2B5EF4-FFF2-40B4-BE49-F238E27FC236}">
                  <a16:creationId xmlns:a16="http://schemas.microsoft.com/office/drawing/2014/main" id="{7EA6130C-F9F8-4165-AF9E-6687ACB2889C}"/>
                </a:ext>
              </a:extLst>
            </p:cNvPr>
            <p:cNvSpPr/>
            <p:nvPr/>
          </p:nvSpPr>
          <p:spPr>
            <a:xfrm>
              <a:off x="7068102" y="2057159"/>
              <a:ext cx="86665" cy="86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12953" y="-961"/>
                    <a:pt x="6723" y="-961"/>
                    <a:pt x="2882" y="2882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6" y="16797"/>
                  </a:cubicBezTo>
                  <a:cubicBezTo>
                    <a:pt x="20637" y="12953"/>
                    <a:pt x="20639" y="6723"/>
                    <a:pt x="16796" y="2882"/>
                  </a:cubicBezTo>
                  <a:close/>
                </a:path>
              </a:pathLst>
            </a:custGeom>
            <a:gradFill>
              <a:gsLst>
                <a:gs pos="27000">
                  <a:srgbClr val="696969"/>
                </a:gs>
                <a:gs pos="73000">
                  <a:srgbClr val="0C0C0C"/>
                </a:gs>
              </a:gsLst>
              <a:lin ang="3260679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0" name="Shape 18">
              <a:extLst>
                <a:ext uri="{FF2B5EF4-FFF2-40B4-BE49-F238E27FC236}">
                  <a16:creationId xmlns:a16="http://schemas.microsoft.com/office/drawing/2014/main" id="{5C5AA7AB-0F43-47EA-BFDB-1C42B08235FE}"/>
                </a:ext>
              </a:extLst>
            </p:cNvPr>
            <p:cNvSpPr/>
            <p:nvPr/>
          </p:nvSpPr>
          <p:spPr>
            <a:xfrm>
              <a:off x="2843544" y="6634472"/>
              <a:ext cx="8540587" cy="16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0" y="21600"/>
                  </a:moveTo>
                  <a:lnTo>
                    <a:pt x="18030" y="21600"/>
                  </a:lnTo>
                  <a:cubicBezTo>
                    <a:pt x="19340" y="21600"/>
                    <a:pt x="21259" y="12547"/>
                    <a:pt x="21600" y="0"/>
                  </a:cubicBezTo>
                  <a:lnTo>
                    <a:pt x="0" y="0"/>
                  </a:lnTo>
                  <a:cubicBezTo>
                    <a:pt x="341" y="12547"/>
                    <a:pt x="2260" y="21600"/>
                    <a:pt x="3570" y="21600"/>
                  </a:cubicBezTo>
                  <a:close/>
                </a:path>
              </a:pathLst>
            </a:custGeom>
            <a:gradFill>
              <a:gsLst>
                <a:gs pos="0">
                  <a:srgbClr val="A1A2A7">
                    <a:alpha val="0"/>
                  </a:srgbClr>
                </a:gs>
                <a:gs pos="100000">
                  <a:srgbClr val="767778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1" name="Shape 19">
              <a:extLst>
                <a:ext uri="{FF2B5EF4-FFF2-40B4-BE49-F238E27FC236}">
                  <a16:creationId xmlns:a16="http://schemas.microsoft.com/office/drawing/2014/main" id="{0A960CE7-C649-458C-8C6D-A9AFA00E62E0}"/>
                </a:ext>
              </a:extLst>
            </p:cNvPr>
            <p:cNvSpPr/>
            <p:nvPr/>
          </p:nvSpPr>
          <p:spPr>
            <a:xfrm>
              <a:off x="2843544" y="6634472"/>
              <a:ext cx="8540587" cy="163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0" y="21600"/>
                  </a:moveTo>
                  <a:lnTo>
                    <a:pt x="18030" y="21600"/>
                  </a:lnTo>
                  <a:cubicBezTo>
                    <a:pt x="19340" y="21600"/>
                    <a:pt x="21259" y="12547"/>
                    <a:pt x="21600" y="0"/>
                  </a:cubicBezTo>
                  <a:lnTo>
                    <a:pt x="0" y="0"/>
                  </a:lnTo>
                  <a:cubicBezTo>
                    <a:pt x="341" y="12547"/>
                    <a:pt x="2260" y="21600"/>
                    <a:pt x="3570" y="21600"/>
                  </a:cubicBezTo>
                  <a:close/>
                </a:path>
              </a:pathLst>
            </a:custGeom>
            <a:gradFill>
              <a:gsLst>
                <a:gs pos="100000">
                  <a:srgbClr val="78797E"/>
                </a:gs>
                <a:gs pos="0">
                  <a:srgbClr val="BEC1C3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2" name="Shape 20">
              <a:extLst>
                <a:ext uri="{FF2B5EF4-FFF2-40B4-BE49-F238E27FC236}">
                  <a16:creationId xmlns:a16="http://schemas.microsoft.com/office/drawing/2014/main" id="{24CD5666-2878-4447-852A-53FA3BC315A2}"/>
                </a:ext>
              </a:extLst>
            </p:cNvPr>
            <p:cNvSpPr/>
            <p:nvPr/>
          </p:nvSpPr>
          <p:spPr>
            <a:xfrm>
              <a:off x="2830794" y="6613222"/>
              <a:ext cx="8559328" cy="21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1121"/>
                  </a:lnTo>
                  <a:cubicBezTo>
                    <a:pt x="8" y="14649"/>
                    <a:pt x="19" y="18142"/>
                    <a:pt x="31" y="21600"/>
                  </a:cubicBezTo>
                  <a:lnTo>
                    <a:pt x="21584" y="21600"/>
                  </a:lnTo>
                  <a:cubicBezTo>
                    <a:pt x="21590" y="19983"/>
                    <a:pt x="21595" y="18350"/>
                    <a:pt x="21600" y="16717"/>
                  </a:cubicBezTo>
                  <a:cubicBezTo>
                    <a:pt x="21600" y="16717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64696E"/>
                </a:gs>
                <a:gs pos="46000">
                  <a:srgbClr val="96989B"/>
                </a:gs>
                <a:gs pos="86000">
                  <a:srgbClr val="BEC1C3"/>
                </a:gs>
                <a:gs pos="98000">
                  <a:srgbClr val="E9EBF2"/>
                </a:gs>
                <a:gs pos="1000">
                  <a:srgbClr val="E9EBF2"/>
                </a:gs>
                <a:gs pos="10000">
                  <a:srgbClr val="BEC1C3"/>
                </a:gs>
                <a:gs pos="100000">
                  <a:srgbClr val="78797E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3" name="Shape 21">
              <a:extLst>
                <a:ext uri="{FF2B5EF4-FFF2-40B4-BE49-F238E27FC236}">
                  <a16:creationId xmlns:a16="http://schemas.microsoft.com/office/drawing/2014/main" id="{A07BE000-CAA0-4DAB-853B-ED28FB06C948}"/>
                </a:ext>
              </a:extLst>
            </p:cNvPr>
            <p:cNvSpPr/>
            <p:nvPr/>
          </p:nvSpPr>
          <p:spPr>
            <a:xfrm>
              <a:off x="2843544" y="6634472"/>
              <a:ext cx="8540587" cy="49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7" y="0"/>
                  </a:lnTo>
                  <a:lnTo>
                    <a:pt x="8865" y="0"/>
                  </a:lnTo>
                  <a:lnTo>
                    <a:pt x="0" y="0"/>
                  </a:lnTo>
                  <a:cubicBezTo>
                    <a:pt x="41" y="4919"/>
                    <a:pt x="104" y="9674"/>
                    <a:pt x="185" y="14237"/>
                  </a:cubicBezTo>
                  <a:lnTo>
                    <a:pt x="8866" y="14237"/>
                  </a:lnTo>
                  <a:cubicBezTo>
                    <a:pt x="8936" y="20966"/>
                    <a:pt x="9087" y="21600"/>
                    <a:pt x="9185" y="21600"/>
                  </a:cubicBezTo>
                  <a:lnTo>
                    <a:pt x="10373" y="21600"/>
                  </a:lnTo>
                  <a:lnTo>
                    <a:pt x="10516" y="21600"/>
                  </a:lnTo>
                  <a:lnTo>
                    <a:pt x="12287" y="21600"/>
                  </a:lnTo>
                  <a:cubicBezTo>
                    <a:pt x="12384" y="21600"/>
                    <a:pt x="12535" y="20966"/>
                    <a:pt x="12605" y="14237"/>
                  </a:cubicBezTo>
                  <a:lnTo>
                    <a:pt x="21415" y="14237"/>
                  </a:lnTo>
                  <a:cubicBezTo>
                    <a:pt x="21496" y="9674"/>
                    <a:pt x="21559" y="4919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BEC1C3"/>
                </a:gs>
                <a:gs pos="100000">
                  <a:srgbClr val="BEC1C3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4" name="Shape 22">
              <a:extLst>
                <a:ext uri="{FF2B5EF4-FFF2-40B4-BE49-F238E27FC236}">
                  <a16:creationId xmlns:a16="http://schemas.microsoft.com/office/drawing/2014/main" id="{D4450139-FE67-49CE-8C81-672BAF779DDF}"/>
                </a:ext>
              </a:extLst>
            </p:cNvPr>
            <p:cNvSpPr/>
            <p:nvPr/>
          </p:nvSpPr>
          <p:spPr>
            <a:xfrm>
              <a:off x="6375343" y="6613222"/>
              <a:ext cx="1426199" cy="45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616"/>
                  </a:lnTo>
                  <a:cubicBezTo>
                    <a:pt x="371" y="20916"/>
                    <a:pt x="876" y="21600"/>
                    <a:pt x="1513" y="21600"/>
                  </a:cubicBezTo>
                  <a:cubicBezTo>
                    <a:pt x="2014" y="21600"/>
                    <a:pt x="6673" y="21600"/>
                    <a:pt x="8626" y="21600"/>
                  </a:cubicBezTo>
                  <a:cubicBezTo>
                    <a:pt x="9152" y="21600"/>
                    <a:pt x="9482" y="21600"/>
                    <a:pt x="9482" y="21600"/>
                  </a:cubicBezTo>
                  <a:cubicBezTo>
                    <a:pt x="12053" y="21600"/>
                    <a:pt x="19560" y="21600"/>
                    <a:pt x="20087" y="21600"/>
                  </a:cubicBezTo>
                  <a:cubicBezTo>
                    <a:pt x="20724" y="21600"/>
                    <a:pt x="21229" y="20916"/>
                    <a:pt x="21600" y="10616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84000">
                  <a:srgbClr val="EDEEEF"/>
                </a:gs>
                <a:gs pos="10000">
                  <a:srgbClr val="EDEEEF"/>
                </a:gs>
                <a:gs pos="0">
                  <a:srgbClr val="8B8D90"/>
                </a:gs>
                <a:gs pos="96000">
                  <a:srgbClr val="8B8D90"/>
                </a:gs>
              </a:gsLst>
              <a:lin ang="38616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5" name="Shape 23">
              <a:extLst>
                <a:ext uri="{FF2B5EF4-FFF2-40B4-BE49-F238E27FC236}">
                  <a16:creationId xmlns:a16="http://schemas.microsoft.com/office/drawing/2014/main" id="{72C4D68F-86AD-4DB3-9271-442EB93FF4B9}"/>
                </a:ext>
              </a:extLst>
            </p:cNvPr>
            <p:cNvSpPr/>
            <p:nvPr/>
          </p:nvSpPr>
          <p:spPr>
            <a:xfrm>
              <a:off x="6362593" y="6647222"/>
              <a:ext cx="1456336" cy="30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6" y="0"/>
                  </a:moveTo>
                  <a:cubicBezTo>
                    <a:pt x="21010" y="14111"/>
                    <a:pt x="20506" y="15298"/>
                    <a:pt x="19895" y="15298"/>
                  </a:cubicBezTo>
                  <a:lnTo>
                    <a:pt x="9509" y="15298"/>
                  </a:lnTo>
                  <a:lnTo>
                    <a:pt x="8671" y="15298"/>
                  </a:lnTo>
                  <a:lnTo>
                    <a:pt x="1705" y="15298"/>
                  </a:lnTo>
                  <a:cubicBezTo>
                    <a:pt x="1094" y="15298"/>
                    <a:pt x="590" y="14111"/>
                    <a:pt x="204" y="0"/>
                  </a:cubicBezTo>
                  <a:lnTo>
                    <a:pt x="0" y="0"/>
                  </a:lnTo>
                  <a:lnTo>
                    <a:pt x="3" y="142"/>
                  </a:lnTo>
                  <a:lnTo>
                    <a:pt x="48" y="2025"/>
                  </a:lnTo>
                  <a:cubicBezTo>
                    <a:pt x="477" y="20160"/>
                    <a:pt x="1028" y="21600"/>
                    <a:pt x="1705" y="21600"/>
                  </a:cubicBezTo>
                  <a:lnTo>
                    <a:pt x="8671" y="21600"/>
                  </a:lnTo>
                  <a:lnTo>
                    <a:pt x="9509" y="21600"/>
                  </a:lnTo>
                  <a:lnTo>
                    <a:pt x="19895" y="21600"/>
                  </a:lnTo>
                  <a:cubicBezTo>
                    <a:pt x="20572" y="21600"/>
                    <a:pt x="21124" y="20160"/>
                    <a:pt x="21552" y="2031"/>
                  </a:cubicBezTo>
                  <a:lnTo>
                    <a:pt x="21597" y="142"/>
                  </a:lnTo>
                  <a:lnTo>
                    <a:pt x="21600" y="0"/>
                  </a:lnTo>
                  <a:cubicBezTo>
                    <a:pt x="21600" y="0"/>
                    <a:pt x="21396" y="0"/>
                    <a:pt x="21396" y="0"/>
                  </a:cubicBezTo>
                  <a:close/>
                </a:path>
              </a:pathLst>
            </a:custGeom>
            <a:gradFill>
              <a:gsLst>
                <a:gs pos="0">
                  <a:srgbClr val="A4A6A9"/>
                </a:gs>
                <a:gs pos="100000">
                  <a:srgbClr val="A4A6A9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6" name="Shape 24">
              <a:extLst>
                <a:ext uri="{FF2B5EF4-FFF2-40B4-BE49-F238E27FC236}">
                  <a16:creationId xmlns:a16="http://schemas.microsoft.com/office/drawing/2014/main" id="{1AD9F0DD-3391-4C31-AB85-F6B7C657E986}"/>
                </a:ext>
              </a:extLst>
            </p:cNvPr>
            <p:cNvSpPr/>
            <p:nvPr/>
          </p:nvSpPr>
          <p:spPr>
            <a:xfrm>
              <a:off x="5644333" y="6710973"/>
              <a:ext cx="80357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21299" y="10800"/>
                  </a:moveTo>
                  <a:cubicBezTo>
                    <a:pt x="21458" y="16769"/>
                    <a:pt x="20525" y="21600"/>
                    <a:pt x="19220" y="21600"/>
                  </a:cubicBezTo>
                  <a:lnTo>
                    <a:pt x="2668" y="21600"/>
                  </a:lnTo>
                  <a:cubicBezTo>
                    <a:pt x="1364" y="21600"/>
                    <a:pt x="177" y="16769"/>
                    <a:pt x="17" y="10800"/>
                  </a:cubicBezTo>
                  <a:lnTo>
                    <a:pt x="17" y="10800"/>
                  </a:lnTo>
                  <a:cubicBezTo>
                    <a:pt x="-142" y="4831"/>
                    <a:pt x="791" y="0"/>
                    <a:pt x="2096" y="0"/>
                  </a:cubicBezTo>
                  <a:lnTo>
                    <a:pt x="18648" y="0"/>
                  </a:lnTo>
                  <a:cubicBezTo>
                    <a:pt x="19952" y="0"/>
                    <a:pt x="21139" y="4831"/>
                    <a:pt x="21299" y="10800"/>
                  </a:cubicBezTo>
                  <a:cubicBezTo>
                    <a:pt x="21299" y="10800"/>
                    <a:pt x="21299" y="10800"/>
                    <a:pt x="21299" y="10800"/>
                  </a:cubicBezTo>
                  <a:close/>
                </a:path>
              </a:pathLst>
            </a:custGeom>
            <a:gradFill>
              <a:gsLst>
                <a:gs pos="24000">
                  <a:srgbClr val="5F6265"/>
                </a:gs>
                <a:gs pos="78000">
                  <a:srgbClr val="757677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7" name="Shape 25">
              <a:extLst>
                <a:ext uri="{FF2B5EF4-FFF2-40B4-BE49-F238E27FC236}">
                  <a16:creationId xmlns:a16="http://schemas.microsoft.com/office/drawing/2014/main" id="{BFD042EF-50C6-459E-B4D9-89F5A409DFE3}"/>
                </a:ext>
              </a:extLst>
            </p:cNvPr>
            <p:cNvSpPr/>
            <p:nvPr/>
          </p:nvSpPr>
          <p:spPr>
            <a:xfrm>
              <a:off x="8453621" y="6710973"/>
              <a:ext cx="80356" cy="1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17" y="10800"/>
                  </a:moveTo>
                  <a:cubicBezTo>
                    <a:pt x="-142" y="16769"/>
                    <a:pt x="791" y="21600"/>
                    <a:pt x="2096" y="21600"/>
                  </a:cubicBezTo>
                  <a:lnTo>
                    <a:pt x="18648" y="21600"/>
                  </a:lnTo>
                  <a:cubicBezTo>
                    <a:pt x="19952" y="21600"/>
                    <a:pt x="21139" y="16769"/>
                    <a:pt x="21299" y="10800"/>
                  </a:cubicBezTo>
                  <a:lnTo>
                    <a:pt x="21299" y="10800"/>
                  </a:lnTo>
                  <a:cubicBezTo>
                    <a:pt x="21458" y="4831"/>
                    <a:pt x="20525" y="0"/>
                    <a:pt x="19220" y="0"/>
                  </a:cubicBezTo>
                  <a:lnTo>
                    <a:pt x="2668" y="0"/>
                  </a:lnTo>
                  <a:cubicBezTo>
                    <a:pt x="1364" y="0"/>
                    <a:pt x="177" y="4831"/>
                    <a:pt x="17" y="10800"/>
                  </a:cubicBezTo>
                  <a:cubicBezTo>
                    <a:pt x="17" y="10800"/>
                    <a:pt x="17" y="10800"/>
                    <a:pt x="17" y="10800"/>
                  </a:cubicBezTo>
                  <a:close/>
                </a:path>
              </a:pathLst>
            </a:custGeom>
            <a:gradFill>
              <a:gsLst>
                <a:gs pos="18000">
                  <a:srgbClr val="5F6265"/>
                </a:gs>
                <a:gs pos="72000">
                  <a:srgbClr val="747576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8" name="Shape 26">
              <a:extLst>
                <a:ext uri="{FF2B5EF4-FFF2-40B4-BE49-F238E27FC236}">
                  <a16:creationId xmlns:a16="http://schemas.microsoft.com/office/drawing/2014/main" id="{03819B99-D6D1-4944-832D-D9DFF0D45E5D}"/>
                </a:ext>
              </a:extLst>
            </p:cNvPr>
            <p:cNvSpPr/>
            <p:nvPr/>
          </p:nvSpPr>
          <p:spPr>
            <a:xfrm>
              <a:off x="2864794" y="6634472"/>
              <a:ext cx="8497952" cy="31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2" y="6072"/>
                  </a:moveTo>
                  <a:lnTo>
                    <a:pt x="8913" y="6072"/>
                  </a:lnTo>
                  <a:cubicBezTo>
                    <a:pt x="8980" y="20426"/>
                    <a:pt x="9067" y="21600"/>
                    <a:pt x="9174" y="21600"/>
                  </a:cubicBezTo>
                  <a:lnTo>
                    <a:pt x="10368" y="21600"/>
                  </a:lnTo>
                  <a:lnTo>
                    <a:pt x="10512" y="21600"/>
                  </a:lnTo>
                  <a:lnTo>
                    <a:pt x="12291" y="21600"/>
                  </a:lnTo>
                  <a:cubicBezTo>
                    <a:pt x="12398" y="21600"/>
                    <a:pt x="12486" y="20426"/>
                    <a:pt x="12552" y="6072"/>
                  </a:cubicBezTo>
                  <a:lnTo>
                    <a:pt x="12613" y="6072"/>
                  </a:lnTo>
                  <a:lnTo>
                    <a:pt x="21556" y="6072"/>
                  </a:lnTo>
                  <a:cubicBezTo>
                    <a:pt x="21571" y="4797"/>
                    <a:pt x="21587" y="2882"/>
                    <a:pt x="21600" y="0"/>
                  </a:cubicBezTo>
                  <a:lnTo>
                    <a:pt x="12613" y="0"/>
                  </a:lnTo>
                  <a:lnTo>
                    <a:pt x="12544" y="0"/>
                  </a:lnTo>
                  <a:cubicBezTo>
                    <a:pt x="12482" y="14527"/>
                    <a:pt x="12398" y="15528"/>
                    <a:pt x="12291" y="15528"/>
                  </a:cubicBezTo>
                  <a:cubicBezTo>
                    <a:pt x="12203" y="15528"/>
                    <a:pt x="10943" y="15528"/>
                    <a:pt x="10512" y="15528"/>
                  </a:cubicBezTo>
                  <a:cubicBezTo>
                    <a:pt x="10512" y="15528"/>
                    <a:pt x="10456" y="15528"/>
                    <a:pt x="10368" y="15528"/>
                  </a:cubicBezTo>
                  <a:cubicBezTo>
                    <a:pt x="10040" y="15528"/>
                    <a:pt x="9258" y="15528"/>
                    <a:pt x="9174" y="15528"/>
                  </a:cubicBezTo>
                  <a:cubicBezTo>
                    <a:pt x="9068" y="15528"/>
                    <a:pt x="8984" y="14527"/>
                    <a:pt x="8922" y="0"/>
                  </a:cubicBezTo>
                  <a:lnTo>
                    <a:pt x="8852" y="0"/>
                  </a:lnTo>
                  <a:lnTo>
                    <a:pt x="0" y="0"/>
                  </a:lnTo>
                  <a:cubicBezTo>
                    <a:pt x="0" y="0"/>
                    <a:pt x="16" y="3190"/>
                    <a:pt x="35" y="6072"/>
                  </a:cubicBezTo>
                  <a:cubicBezTo>
                    <a:pt x="35" y="6072"/>
                    <a:pt x="8852" y="6072"/>
                    <a:pt x="8852" y="6072"/>
                  </a:cubicBezTo>
                  <a:close/>
                </a:path>
              </a:pathLst>
            </a:custGeom>
            <a:gradFill>
              <a:gsLst>
                <a:gs pos="6000">
                  <a:srgbClr val="EFF5F1"/>
                </a:gs>
                <a:gs pos="100000">
                  <a:srgbClr val="E9EBF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39" name="Shape 27">
              <a:extLst>
                <a:ext uri="{FF2B5EF4-FFF2-40B4-BE49-F238E27FC236}">
                  <a16:creationId xmlns:a16="http://schemas.microsoft.com/office/drawing/2014/main" id="{F6A1AC68-0FCA-484D-ACDD-36DECF77B88A}"/>
                </a:ext>
              </a:extLst>
            </p:cNvPr>
            <p:cNvSpPr/>
            <p:nvPr/>
          </p:nvSpPr>
          <p:spPr>
            <a:xfrm>
              <a:off x="7076603" y="2065659"/>
              <a:ext cx="68287" cy="68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2000">
                  <a:srgbClr val="494949"/>
                </a:gs>
                <a:gs pos="69000">
                  <a:srgbClr val="050505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40" name="Shape 28">
              <a:extLst>
                <a:ext uri="{FF2B5EF4-FFF2-40B4-BE49-F238E27FC236}">
                  <a16:creationId xmlns:a16="http://schemas.microsoft.com/office/drawing/2014/main" id="{5F168DB4-B06F-41A8-ADB3-1CDAE5E3BBED}"/>
                </a:ext>
              </a:extLst>
            </p:cNvPr>
            <p:cNvSpPr/>
            <p:nvPr/>
          </p:nvSpPr>
          <p:spPr>
            <a:xfrm>
              <a:off x="7102103" y="2091160"/>
              <a:ext cx="16789" cy="16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E037C5-826A-4B9B-BACB-86309279E8AF}"/>
                </a:ext>
              </a:extLst>
            </p:cNvPr>
            <p:cNvSpPr/>
            <p:nvPr/>
          </p:nvSpPr>
          <p:spPr bwMode="auto">
            <a:xfrm>
              <a:off x="3961310" y="2231412"/>
              <a:ext cx="6300380" cy="3947140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562793EC-5121-4BDE-96C1-E1C4F684423E}"/>
                </a:ext>
              </a:extLst>
            </p:cNvPr>
            <p:cNvGrpSpPr/>
            <p:nvPr/>
          </p:nvGrpSpPr>
          <p:grpSpPr>
            <a:xfrm rot="527924">
              <a:off x="6636102" y="3832205"/>
              <a:ext cx="864000" cy="720000"/>
              <a:chOff x="7247186" y="2383232"/>
              <a:chExt cx="654826" cy="494100"/>
            </a:xfrm>
          </p:grpSpPr>
          <p:sp>
            <p:nvSpPr>
              <p:cNvPr id="104" name="Google Shape;515;p33">
                <a:hlinkClick r:id="rId2"/>
                <a:extLst>
                  <a:ext uri="{FF2B5EF4-FFF2-40B4-BE49-F238E27FC236}">
                    <a16:creationId xmlns:a16="http://schemas.microsoft.com/office/drawing/2014/main" id="{49CCA8F2-5DD2-4ACD-A9E5-4FA871B686B3}"/>
                  </a:ext>
                </a:extLst>
              </p:cNvPr>
              <p:cNvSpPr/>
              <p:nvPr/>
            </p:nvSpPr>
            <p:spPr>
              <a:xfrm>
                <a:off x="7247186" y="2383232"/>
                <a:ext cx="654826" cy="494100"/>
              </a:xfrm>
              <a:custGeom>
                <a:avLst/>
                <a:gdLst/>
                <a:ahLst/>
                <a:cxnLst/>
                <a:rect l="l" t="t" r="r" b="b"/>
                <a:pathLst>
                  <a:path w="16946" h="14124" extrusionOk="0">
                    <a:moveTo>
                      <a:pt x="9197" y="1"/>
                    </a:moveTo>
                    <a:cubicBezTo>
                      <a:pt x="8815" y="1"/>
                      <a:pt x="8428" y="32"/>
                      <a:pt x="8040" y="97"/>
                    </a:cubicBezTo>
                    <a:cubicBezTo>
                      <a:pt x="1835" y="1164"/>
                      <a:pt x="0" y="9170"/>
                      <a:pt x="5137" y="12806"/>
                    </a:cubicBezTo>
                    <a:cubicBezTo>
                      <a:pt x="6424" y="13717"/>
                      <a:pt x="7824" y="14123"/>
                      <a:pt x="9183" y="14123"/>
                    </a:cubicBezTo>
                    <a:cubicBezTo>
                      <a:pt x="13248" y="14123"/>
                      <a:pt x="16945" y="10485"/>
                      <a:pt x="16145" y="5834"/>
                    </a:cubicBezTo>
                    <a:cubicBezTo>
                      <a:pt x="15546" y="2420"/>
                      <a:pt x="12554" y="1"/>
                      <a:pt x="9197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05" name="Google Shape;516;p33">
                <a:hlinkClick r:id="rId2"/>
                <a:extLst>
                  <a:ext uri="{FF2B5EF4-FFF2-40B4-BE49-F238E27FC236}">
                    <a16:creationId xmlns:a16="http://schemas.microsoft.com/office/drawing/2014/main" id="{942DC341-5801-478C-ABF8-C6080E968E87}"/>
                  </a:ext>
                </a:extLst>
              </p:cNvPr>
              <p:cNvSpPr/>
              <p:nvPr/>
            </p:nvSpPr>
            <p:spPr>
              <a:xfrm>
                <a:off x="7470189" y="2544153"/>
                <a:ext cx="302953" cy="205386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5871" extrusionOk="0">
                    <a:moveTo>
                      <a:pt x="0" y="0"/>
                    </a:moveTo>
                    <a:lnTo>
                      <a:pt x="1001" y="5871"/>
                    </a:lnTo>
                    <a:lnTo>
                      <a:pt x="7839" y="1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E0642F0-1AB8-4142-AC9C-F88A757BBC39}"/>
                </a:ext>
              </a:extLst>
            </p:cNvPr>
            <p:cNvSpPr/>
            <p:nvPr/>
          </p:nvSpPr>
          <p:spPr bwMode="auto">
            <a:xfrm>
              <a:off x="3961311" y="5894318"/>
              <a:ext cx="6300380" cy="30123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FFFFFF"/>
                </a:solidFill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20F0B390-3150-4D0E-819A-2C6E57FCA0BB}"/>
                </a:ext>
              </a:extLst>
            </p:cNvPr>
            <p:cNvGrpSpPr/>
            <p:nvPr/>
          </p:nvGrpSpPr>
          <p:grpSpPr>
            <a:xfrm>
              <a:off x="4105600" y="5579862"/>
              <a:ext cx="6040360" cy="905471"/>
              <a:chOff x="794594" y="4228844"/>
              <a:chExt cx="2297325" cy="339616"/>
            </a:xfrm>
          </p:grpSpPr>
          <p:sp>
            <p:nvSpPr>
              <p:cNvPr id="107" name="Google Shape;518;p33">
                <a:extLst>
                  <a:ext uri="{FF2B5EF4-FFF2-40B4-BE49-F238E27FC236}">
                    <a16:creationId xmlns:a16="http://schemas.microsoft.com/office/drawing/2014/main" id="{54A67F71-FE64-4D15-9834-680C24342590}"/>
                  </a:ext>
                </a:extLst>
              </p:cNvPr>
              <p:cNvSpPr/>
              <p:nvPr/>
            </p:nvSpPr>
            <p:spPr>
              <a:xfrm rot="527924">
                <a:off x="913133" y="4228844"/>
                <a:ext cx="1995393" cy="339616"/>
              </a:xfrm>
              <a:custGeom>
                <a:avLst/>
                <a:gdLst/>
                <a:ahLst/>
                <a:cxnLst/>
                <a:rect l="l" t="t" r="r" b="b"/>
                <a:pathLst>
                  <a:path w="51638" h="9708" extrusionOk="0">
                    <a:moveTo>
                      <a:pt x="51504" y="0"/>
                    </a:moveTo>
                    <a:lnTo>
                      <a:pt x="0" y="8740"/>
                    </a:lnTo>
                    <a:lnTo>
                      <a:pt x="134" y="9707"/>
                    </a:lnTo>
                    <a:lnTo>
                      <a:pt x="51637" y="934"/>
                    </a:lnTo>
                    <a:lnTo>
                      <a:pt x="51504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08" name="Google Shape;519;p33">
                <a:extLst>
                  <a:ext uri="{FF2B5EF4-FFF2-40B4-BE49-F238E27FC236}">
                    <a16:creationId xmlns:a16="http://schemas.microsoft.com/office/drawing/2014/main" id="{57E30962-71E8-4DFA-B784-6F42FBDB7C0D}"/>
                  </a:ext>
                </a:extLst>
              </p:cNvPr>
              <p:cNvSpPr/>
              <p:nvPr/>
            </p:nvSpPr>
            <p:spPr>
              <a:xfrm rot="527924">
                <a:off x="794594" y="4373769"/>
                <a:ext cx="23223" cy="47857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368" extrusionOk="0">
                    <a:moveTo>
                      <a:pt x="400" y="0"/>
                    </a:moveTo>
                    <a:lnTo>
                      <a:pt x="0" y="67"/>
                    </a:lnTo>
                    <a:lnTo>
                      <a:pt x="234" y="1368"/>
                    </a:lnTo>
                    <a:lnTo>
                      <a:pt x="601" y="1301"/>
                    </a:lnTo>
                    <a:lnTo>
                      <a:pt x="400" y="0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09" name="Google Shape;520;p33">
                <a:extLst>
                  <a:ext uri="{FF2B5EF4-FFF2-40B4-BE49-F238E27FC236}">
                    <a16:creationId xmlns:a16="http://schemas.microsoft.com/office/drawing/2014/main" id="{899A9399-208E-4DA0-98C8-17F6700AC285}"/>
                  </a:ext>
                </a:extLst>
              </p:cNvPr>
              <p:cNvSpPr/>
              <p:nvPr/>
            </p:nvSpPr>
            <p:spPr>
              <a:xfrm rot="527924">
                <a:off x="822041" y="4373276"/>
                <a:ext cx="23262" cy="47892"/>
              </a:xfrm>
              <a:custGeom>
                <a:avLst/>
                <a:gdLst/>
                <a:ahLst/>
                <a:cxnLst/>
                <a:rect l="l" t="t" r="r" b="b"/>
                <a:pathLst>
                  <a:path w="602" h="1369" extrusionOk="0">
                    <a:moveTo>
                      <a:pt x="401" y="1"/>
                    </a:moveTo>
                    <a:lnTo>
                      <a:pt x="1" y="68"/>
                    </a:lnTo>
                    <a:lnTo>
                      <a:pt x="234" y="1368"/>
                    </a:lnTo>
                    <a:lnTo>
                      <a:pt x="601" y="1302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0" name="Google Shape;521;p33">
                <a:extLst>
                  <a:ext uri="{FF2B5EF4-FFF2-40B4-BE49-F238E27FC236}">
                    <a16:creationId xmlns:a16="http://schemas.microsoft.com/office/drawing/2014/main" id="{7A18A90D-4FF7-4190-B806-D045403C6CB2}"/>
                  </a:ext>
                </a:extLst>
              </p:cNvPr>
              <p:cNvSpPr/>
              <p:nvPr/>
            </p:nvSpPr>
            <p:spPr>
              <a:xfrm rot="527924">
                <a:off x="2959464" y="4389451"/>
                <a:ext cx="18084" cy="19871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68" extrusionOk="0">
                    <a:moveTo>
                      <a:pt x="401" y="1"/>
                    </a:moveTo>
                    <a:lnTo>
                      <a:pt x="1" y="68"/>
                    </a:lnTo>
                    <a:lnTo>
                      <a:pt x="101" y="568"/>
                    </a:lnTo>
                    <a:lnTo>
                      <a:pt x="468" y="501"/>
                    </a:lnTo>
                    <a:lnTo>
                      <a:pt x="40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1" name="Google Shape;522;p33">
                <a:extLst>
                  <a:ext uri="{FF2B5EF4-FFF2-40B4-BE49-F238E27FC236}">
                    <a16:creationId xmlns:a16="http://schemas.microsoft.com/office/drawing/2014/main" id="{9F9EE0C2-2AE3-441A-B520-26FD2441C179}"/>
                  </a:ext>
                </a:extLst>
              </p:cNvPr>
              <p:cNvSpPr/>
              <p:nvPr/>
            </p:nvSpPr>
            <p:spPr>
              <a:xfrm rot="527924">
                <a:off x="2968873" y="4378824"/>
                <a:ext cx="28402" cy="38551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102" extrusionOk="0">
                    <a:moveTo>
                      <a:pt x="568" y="1"/>
                    </a:moveTo>
                    <a:lnTo>
                      <a:pt x="0" y="401"/>
                    </a:lnTo>
                    <a:lnTo>
                      <a:pt x="101" y="868"/>
                    </a:lnTo>
                    <a:lnTo>
                      <a:pt x="734" y="1102"/>
                    </a:lnTo>
                    <a:lnTo>
                      <a:pt x="734" y="1102"/>
                    </a:lnTo>
                    <a:lnTo>
                      <a:pt x="5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2" name="Google Shape;523;p33">
                <a:extLst>
                  <a:ext uri="{FF2B5EF4-FFF2-40B4-BE49-F238E27FC236}">
                    <a16:creationId xmlns:a16="http://schemas.microsoft.com/office/drawing/2014/main" id="{15426427-00D4-47A8-94E3-6F3600432DD3}"/>
                  </a:ext>
                </a:extLst>
              </p:cNvPr>
              <p:cNvSpPr/>
              <p:nvPr/>
            </p:nvSpPr>
            <p:spPr>
              <a:xfrm rot="527924">
                <a:off x="3002497" y="4383096"/>
                <a:ext cx="16810" cy="3270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935" extrusionOk="0">
                    <a:moveTo>
                      <a:pt x="67" y="1"/>
                    </a:moveTo>
                    <a:lnTo>
                      <a:pt x="1" y="134"/>
                    </a:lnTo>
                    <a:cubicBezTo>
                      <a:pt x="134" y="201"/>
                      <a:pt x="201" y="334"/>
                      <a:pt x="234" y="468"/>
                    </a:cubicBezTo>
                    <a:cubicBezTo>
                      <a:pt x="234" y="601"/>
                      <a:pt x="201" y="735"/>
                      <a:pt x="134" y="868"/>
                    </a:cubicBezTo>
                    <a:lnTo>
                      <a:pt x="234" y="935"/>
                    </a:lnTo>
                    <a:cubicBezTo>
                      <a:pt x="434" y="635"/>
                      <a:pt x="368" y="234"/>
                      <a:pt x="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3" name="Google Shape;524;p33">
                <a:extLst>
                  <a:ext uri="{FF2B5EF4-FFF2-40B4-BE49-F238E27FC236}">
                    <a16:creationId xmlns:a16="http://schemas.microsoft.com/office/drawing/2014/main" id="{6F90B4A5-7C40-472A-8FBB-27559D46A88C}"/>
                  </a:ext>
                </a:extLst>
              </p:cNvPr>
              <p:cNvSpPr/>
              <p:nvPr/>
            </p:nvSpPr>
            <p:spPr>
              <a:xfrm rot="527924">
                <a:off x="2997186" y="4389983"/>
                <a:ext cx="10357" cy="19871"/>
              </a:xfrm>
              <a:custGeom>
                <a:avLst/>
                <a:gdLst/>
                <a:ahLst/>
                <a:cxnLst/>
                <a:rect l="l" t="t" r="r" b="b"/>
                <a:pathLst>
                  <a:path w="268" h="568" extrusionOk="0">
                    <a:moveTo>
                      <a:pt x="67" y="0"/>
                    </a:moveTo>
                    <a:lnTo>
                      <a:pt x="0" y="100"/>
                    </a:lnTo>
                    <a:cubicBezTo>
                      <a:pt x="34" y="134"/>
                      <a:pt x="67" y="201"/>
                      <a:pt x="100" y="267"/>
                    </a:cubicBezTo>
                    <a:cubicBezTo>
                      <a:pt x="100" y="367"/>
                      <a:pt x="100" y="434"/>
                      <a:pt x="67" y="501"/>
                    </a:cubicBezTo>
                    <a:lnTo>
                      <a:pt x="167" y="567"/>
                    </a:lnTo>
                    <a:cubicBezTo>
                      <a:pt x="267" y="367"/>
                      <a:pt x="234" y="134"/>
                      <a:pt x="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4" name="Google Shape;525;p33">
                <a:extLst>
                  <a:ext uri="{FF2B5EF4-FFF2-40B4-BE49-F238E27FC236}">
                    <a16:creationId xmlns:a16="http://schemas.microsoft.com/office/drawing/2014/main" id="{1AFB5765-43EA-49E6-99F9-91E78CE509C1}"/>
                  </a:ext>
                </a:extLst>
              </p:cNvPr>
              <p:cNvSpPr/>
              <p:nvPr/>
            </p:nvSpPr>
            <p:spPr>
              <a:xfrm rot="527924">
                <a:off x="3054475" y="4386665"/>
                <a:ext cx="37444" cy="3386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835" y="0"/>
                    </a:moveTo>
                    <a:lnTo>
                      <a:pt x="1" y="134"/>
                    </a:lnTo>
                    <a:lnTo>
                      <a:pt x="134" y="968"/>
                    </a:lnTo>
                    <a:lnTo>
                      <a:pt x="968" y="801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  <p:sp>
            <p:nvSpPr>
              <p:cNvPr id="115" name="Google Shape;526;p33">
                <a:extLst>
                  <a:ext uri="{FF2B5EF4-FFF2-40B4-BE49-F238E27FC236}">
                    <a16:creationId xmlns:a16="http://schemas.microsoft.com/office/drawing/2014/main" id="{5C9B18DA-5044-4CF9-8AEE-87DEA3F117B7}"/>
                  </a:ext>
                </a:extLst>
              </p:cNvPr>
              <p:cNvSpPr/>
              <p:nvPr/>
            </p:nvSpPr>
            <p:spPr>
              <a:xfrm rot="527924">
                <a:off x="1277572" y="4359836"/>
                <a:ext cx="87679" cy="75773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2166" extrusionOk="0">
                    <a:moveTo>
                      <a:pt x="1184" y="1"/>
                    </a:moveTo>
                    <a:cubicBezTo>
                      <a:pt x="1124" y="1"/>
                      <a:pt x="1063" y="6"/>
                      <a:pt x="1001" y="16"/>
                    </a:cubicBezTo>
                    <a:cubicBezTo>
                      <a:pt x="401" y="116"/>
                      <a:pt x="0" y="683"/>
                      <a:pt x="100" y="1250"/>
                    </a:cubicBezTo>
                    <a:cubicBezTo>
                      <a:pt x="134" y="1417"/>
                      <a:pt x="200" y="1584"/>
                      <a:pt x="300" y="1717"/>
                    </a:cubicBezTo>
                    <a:cubicBezTo>
                      <a:pt x="500" y="2002"/>
                      <a:pt x="845" y="2165"/>
                      <a:pt x="1191" y="2165"/>
                    </a:cubicBezTo>
                    <a:cubicBezTo>
                      <a:pt x="1250" y="2165"/>
                      <a:pt x="1309" y="2161"/>
                      <a:pt x="1368" y="2151"/>
                    </a:cubicBezTo>
                    <a:cubicBezTo>
                      <a:pt x="1768" y="2084"/>
                      <a:pt x="2102" y="1784"/>
                      <a:pt x="2235" y="1384"/>
                    </a:cubicBezTo>
                    <a:cubicBezTo>
                      <a:pt x="2269" y="1217"/>
                      <a:pt x="2269" y="1050"/>
                      <a:pt x="2269" y="917"/>
                    </a:cubicBezTo>
                    <a:lnTo>
                      <a:pt x="2235" y="917"/>
                    </a:lnTo>
                    <a:cubicBezTo>
                      <a:pt x="2145" y="378"/>
                      <a:pt x="1707" y="1"/>
                      <a:pt x="11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76188" tIns="76188" rIns="76188" bIns="76188" anchor="ctr" anchorCtr="0">
                <a:noAutofit/>
              </a:bodyPr>
              <a:lstStyle/>
              <a:p>
                <a:pPr defTabSz="608486" fontAlgn="base">
                  <a:defRPr/>
                </a:pPr>
                <a:endParaRPr sz="2500">
                  <a:solidFill>
                    <a:srgbClr val="212121"/>
                  </a:solidFill>
                  <a:latin typeface="Arial" pitchFamily="-65" charset="0"/>
                </a:endParaRPr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67DEAD-2A7B-475A-B987-C1BC61655599}"/>
                </a:ext>
              </a:extLst>
            </p:cNvPr>
            <p:cNvSpPr/>
            <p:nvPr/>
          </p:nvSpPr>
          <p:spPr>
            <a:xfrm>
              <a:off x="4440476" y="2619033"/>
              <a:ext cx="5323254" cy="973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  <a:defRPr/>
              </a:pPr>
              <a:r>
                <a:rPr lang="en-NZ" sz="1500" b="1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  <a:sym typeface="Arial" pitchFamily="-65" charset="0"/>
                </a:rPr>
                <a:t>POCUS confirmed the diagnosis of ‘new onset IBD’ in a 10-year-old boy presenting with bum pain in ED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53643D70-31F4-417F-85CC-51616A31F96C}"/>
                </a:ext>
              </a:extLst>
            </p:cNvPr>
            <p:cNvSpPr/>
            <p:nvPr/>
          </p:nvSpPr>
          <p:spPr>
            <a:xfrm>
              <a:off x="4104626" y="5246747"/>
              <a:ext cx="5871786" cy="551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  <a:defRPr/>
              </a:pPr>
              <a:r>
                <a:rPr lang="en-US" sz="1167" b="1" i="1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Video on insights from Dr Greg Harvey, MD, The Hospital for Sick Children, Toronto (duration: 2.38 min)</a:t>
              </a: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840A842B-F851-4EE3-92FA-793B33A1F84D}"/>
                </a:ext>
              </a:extLst>
            </p:cNvPr>
            <p:cNvSpPr/>
            <p:nvPr/>
          </p:nvSpPr>
          <p:spPr>
            <a:xfrm>
              <a:off x="4166210" y="4602410"/>
              <a:ext cx="5871786" cy="3210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761970" fontAlgn="base">
                <a:lnSpc>
                  <a:spcPct val="107000"/>
                </a:lnSpc>
                <a:spcBef>
                  <a:spcPts val="1800"/>
                </a:spcBef>
                <a:spcAft>
                  <a:spcPts val="667"/>
                </a:spcAft>
                <a:buClr>
                  <a:srgbClr val="212121"/>
                </a:buClr>
                <a:buSzPct val="100000"/>
                <a:defRPr/>
              </a:pPr>
              <a:r>
                <a:rPr lang="en-US" sz="1167" kern="0">
                  <a:solidFill>
                    <a:srgbClr val="FFFFFF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Click to Play</a:t>
              </a:r>
            </a:p>
          </p:txBody>
        </p:sp>
        <p:sp>
          <p:nvSpPr>
            <p:cNvPr id="41" name="Shape 29">
              <a:extLst>
                <a:ext uri="{FF2B5EF4-FFF2-40B4-BE49-F238E27FC236}">
                  <a16:creationId xmlns:a16="http://schemas.microsoft.com/office/drawing/2014/main" id="{1298ED37-E2BD-41AB-A7B0-CA665EBFE405}"/>
                </a:ext>
              </a:extLst>
            </p:cNvPr>
            <p:cNvSpPr/>
            <p:nvPr/>
          </p:nvSpPr>
          <p:spPr>
            <a:xfrm>
              <a:off x="6745098" y="1967908"/>
              <a:ext cx="3778087" cy="461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66"/>
                  </a:moveTo>
                  <a:lnTo>
                    <a:pt x="21600" y="21236"/>
                  </a:lnTo>
                  <a:lnTo>
                    <a:pt x="21600" y="21100"/>
                  </a:lnTo>
                  <a:lnTo>
                    <a:pt x="21600" y="834"/>
                  </a:lnTo>
                  <a:cubicBezTo>
                    <a:pt x="21600" y="374"/>
                    <a:pt x="21143" y="0"/>
                    <a:pt x="20581" y="0"/>
                  </a:cubicBezTo>
                  <a:lnTo>
                    <a:pt x="14299" y="0"/>
                  </a:lnTo>
                  <a:lnTo>
                    <a:pt x="0" y="21600"/>
                  </a:lnTo>
                  <a:lnTo>
                    <a:pt x="21192" y="21600"/>
                  </a:lnTo>
                  <a:cubicBezTo>
                    <a:pt x="21417" y="21600"/>
                    <a:pt x="21600" y="21450"/>
                    <a:pt x="21600" y="2126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defTabSz="608486" fontAlgn="base">
                <a:spcBef>
                  <a:spcPct val="50000"/>
                </a:spcBef>
                <a:spcAft>
                  <a:spcPct val="0"/>
                </a:spcAft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Arial" pitchFamily="-65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74920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3619-2291-AB30-7804-73D3B5FA6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Predicting drug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3AE66-E46A-EA5B-1FA2-D1050BAC0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526337-1427-9A67-70C9-C7CD7E742F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28" y="6489822"/>
            <a:ext cx="8382000" cy="275167"/>
          </a:xfrm>
        </p:spPr>
        <p:txBody>
          <a:bodyPr/>
          <a:lstStyle/>
          <a:p>
            <a:endParaRPr lang="en-IN" b="0" i="0">
              <a:solidFill>
                <a:srgbClr val="222222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IN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CRP: C-reactive protein; BWT: bowel wall thickness; IBD: inflammatory bowel disease; MH: mucosal healing; SES-CD: Simple Endoscopic Score for Crohn’s Disease; TH: transmural healing; </a:t>
            </a:r>
            <a:r>
              <a:rPr lang="en-US">
                <a:solidFill>
                  <a:srgbClr val="212121"/>
                </a:solidFill>
              </a:rPr>
              <a:t>UC: ulcerative colitis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Allocca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M., et al. (2021).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(1), 143-151. 2. Calabrese, E., et al. (2016).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(5), 1168-1183.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FB0B1D-4EE0-D02B-4E5E-552CF7E69466}"/>
              </a:ext>
            </a:extLst>
          </p:cNvPr>
          <p:cNvSpPr/>
          <p:nvPr/>
        </p:nvSpPr>
        <p:spPr>
          <a:xfrm>
            <a:off x="7514008" y="3391807"/>
            <a:ext cx="4140738" cy="73124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is </a:t>
            </a:r>
            <a:r>
              <a:rPr lang="en-IN" sz="1167" b="1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IN" sz="1167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m</a:t>
            </a:r>
            <a:r>
              <a:rPr lang="en-IN" sz="1167" b="1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ost</a:t>
            </a:r>
            <a:r>
              <a:rPr lang="en-IN" sz="1167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preferred tool for monitoring of IBD by patients: 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fast, no preparation needed, better doctor-patient interaction.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EB62CE6-7E87-F1EA-7C17-9C33F19F7A31}"/>
              </a:ext>
            </a:extLst>
          </p:cNvPr>
          <p:cNvSpPr/>
          <p:nvPr/>
        </p:nvSpPr>
        <p:spPr>
          <a:xfrm>
            <a:off x="8232885" y="2230941"/>
            <a:ext cx="3654736" cy="46166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&gt;25% reduction in BWT vs baseline on IUS at week 4 correlates with clinical remission, improvement of biomarkers (CRP and </a:t>
            </a:r>
            <a:r>
              <a:rPr lang="en-US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faecal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calprotectin) and SES-CD scores at week 16.</a:t>
            </a:r>
            <a:r>
              <a:rPr lang="en-US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DBE97B5C-C54A-5725-86C2-8224F6A5946D}"/>
              </a:ext>
            </a:extLst>
          </p:cNvPr>
          <p:cNvSpPr/>
          <p:nvPr/>
        </p:nvSpPr>
        <p:spPr>
          <a:xfrm>
            <a:off x="7325319" y="4460971"/>
            <a:ext cx="4460533" cy="110886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(with or without contrast) can be used for assessing and monitoring inflammatory changes in patients with IBD during treatments.</a:t>
            </a:r>
            <a:r>
              <a:rPr lang="en-US" sz="1333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333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Google Shape;1328;p74">
            <a:extLst>
              <a:ext uri="{FF2B5EF4-FFF2-40B4-BE49-F238E27FC236}">
                <a16:creationId xmlns:a16="http://schemas.microsoft.com/office/drawing/2014/main" id="{A741CAEF-A22E-40B6-83CE-B4F8A447D721}"/>
              </a:ext>
            </a:extLst>
          </p:cNvPr>
          <p:cNvSpPr/>
          <p:nvPr/>
        </p:nvSpPr>
        <p:spPr>
          <a:xfrm>
            <a:off x="7260880" y="2053345"/>
            <a:ext cx="972005" cy="922571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2333">
              <a:solidFill>
                <a:srgbClr val="1A5D8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raphic 8" descr="Downward trend">
            <a:extLst>
              <a:ext uri="{FF2B5EF4-FFF2-40B4-BE49-F238E27FC236}">
                <a16:creationId xmlns:a16="http://schemas.microsoft.com/office/drawing/2014/main" id="{EA00447B-7D73-4C4A-B4ED-962B689F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13508" y="2164342"/>
            <a:ext cx="666750" cy="666750"/>
          </a:xfrm>
          <a:prstGeom prst="rect">
            <a:avLst/>
          </a:prstGeom>
        </p:spPr>
      </p:pic>
      <p:pic>
        <p:nvPicPr>
          <p:cNvPr id="8" name="图片 1" descr="图0.bmp">
            <a:extLst>
              <a:ext uri="{FF2B5EF4-FFF2-40B4-BE49-F238E27FC236}">
                <a16:creationId xmlns:a16="http://schemas.microsoft.com/office/drawing/2014/main" id="{E5B49F02-5868-F2B2-23EC-3EE2CB2D3108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6" t="15230" r="17455" b="20706"/>
          <a:stretch/>
        </p:blipFill>
        <p:spPr bwMode="auto">
          <a:xfrm>
            <a:off x="823568" y="1197068"/>
            <a:ext cx="3036627" cy="225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1" descr="图5.bmp">
            <a:extLst>
              <a:ext uri="{FF2B5EF4-FFF2-40B4-BE49-F238E27FC236}">
                <a16:creationId xmlns:a16="http://schemas.microsoft.com/office/drawing/2014/main" id="{7BBD7E07-0AAF-16CE-3438-73F4F8809473}"/>
              </a:ext>
            </a:extLst>
          </p:cNvPr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2" t="22526" r="19192" b="22194"/>
          <a:stretch/>
        </p:blipFill>
        <p:spPr bwMode="auto">
          <a:xfrm>
            <a:off x="3976916" y="1200881"/>
            <a:ext cx="2933338" cy="225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 descr="图0.bmp">
            <a:extLst>
              <a:ext uri="{FF2B5EF4-FFF2-40B4-BE49-F238E27FC236}">
                <a16:creationId xmlns:a16="http://schemas.microsoft.com/office/drawing/2014/main" id="{656DC6D5-0411-F149-E244-07F841CDD3BA}"/>
              </a:ext>
            </a:extLst>
          </p:cNvPr>
          <p:cNvPicPr>
            <a:picLocks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15107" r="17601" b="26013"/>
          <a:stretch/>
        </p:blipFill>
        <p:spPr bwMode="auto">
          <a:xfrm>
            <a:off x="810137" y="3564238"/>
            <a:ext cx="3063490" cy="22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" descr="图1.bmp">
            <a:extLst>
              <a:ext uri="{FF2B5EF4-FFF2-40B4-BE49-F238E27FC236}">
                <a16:creationId xmlns:a16="http://schemas.microsoft.com/office/drawing/2014/main" id="{E6A13AD8-E3F0-7B03-5B67-BAE78EEB071A}"/>
              </a:ext>
            </a:extLst>
          </p:cNvPr>
          <p:cNvPicPr>
            <a:picLocks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14018" r="17601" b="27102"/>
          <a:stretch/>
        </p:blipFill>
        <p:spPr bwMode="auto">
          <a:xfrm>
            <a:off x="3976916" y="3582238"/>
            <a:ext cx="2933339" cy="22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本框 1">
            <a:extLst>
              <a:ext uri="{FF2B5EF4-FFF2-40B4-BE49-F238E27FC236}">
                <a16:creationId xmlns:a16="http://schemas.microsoft.com/office/drawing/2014/main" id="{2C447EF9-28E3-81CD-2789-1A9DD4E082E3}"/>
              </a:ext>
            </a:extLst>
          </p:cNvPr>
          <p:cNvSpPr txBox="1"/>
          <p:nvPr/>
        </p:nvSpPr>
        <p:spPr>
          <a:xfrm>
            <a:off x="278857" y="1633370"/>
            <a:ext cx="594906" cy="15904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08486" fontAlgn="base">
              <a:spcAft>
                <a:spcPct val="0"/>
              </a:spcAft>
            </a:pPr>
            <a:r>
              <a:rPr lang="en-US" altLang="zh-CN" sz="1333" b="1" u="sng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BEFORE</a:t>
            </a:r>
          </a:p>
          <a:p>
            <a:pPr algn="ctr" defTabSz="608486" fontAlgn="base">
              <a:spcAft>
                <a:spcPct val="0"/>
              </a:spcAft>
            </a:pPr>
            <a:r>
              <a:rPr lang="en-US" altLang="zh-CN" sz="1333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endParaRPr lang="zh-CN" altLang="en-US" sz="1333" b="1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666EB9-767B-EE92-1B96-371DDBBFC5BC}"/>
              </a:ext>
            </a:extLst>
          </p:cNvPr>
          <p:cNvSpPr txBox="1"/>
          <p:nvPr/>
        </p:nvSpPr>
        <p:spPr>
          <a:xfrm>
            <a:off x="890705" y="5901086"/>
            <a:ext cx="5927990" cy="47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IUS images kindly provided by A/Prof. Ren Mao, First Affiliated Hospital of Sun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University, China</a:t>
            </a:r>
          </a:p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571477">
              <a:defRPr/>
            </a:pPr>
            <a:endParaRPr lang="en-US" sz="8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6ACCB3-B11E-5314-C21F-64288E38D250}"/>
              </a:ext>
            </a:extLst>
          </p:cNvPr>
          <p:cNvSpPr txBox="1">
            <a:spLocks/>
          </p:cNvSpPr>
          <p:nvPr/>
        </p:nvSpPr>
        <p:spPr>
          <a:xfrm>
            <a:off x="3787622" y="1173108"/>
            <a:ext cx="32372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 err="1">
                <a:solidFill>
                  <a:srgbClr val="00A0DF">
                    <a:lumMod val="60000"/>
                    <a:lumOff val="40000"/>
                  </a:srgbClr>
                </a:solidFill>
              </a:rPr>
              <a:t>Limberg</a:t>
            </a: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 Class III in a patient with UC</a:t>
            </a:r>
          </a:p>
        </p:txBody>
      </p:sp>
      <p:sp>
        <p:nvSpPr>
          <p:cNvPr id="17" name="文本框 1">
            <a:extLst>
              <a:ext uri="{FF2B5EF4-FFF2-40B4-BE49-F238E27FC236}">
                <a16:creationId xmlns:a16="http://schemas.microsoft.com/office/drawing/2014/main" id="{52485E66-F0E9-B229-EF09-CE872A7DD7D5}"/>
              </a:ext>
            </a:extLst>
          </p:cNvPr>
          <p:cNvSpPr txBox="1"/>
          <p:nvPr/>
        </p:nvSpPr>
        <p:spPr>
          <a:xfrm>
            <a:off x="238943" y="3959287"/>
            <a:ext cx="594906" cy="159045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608486" fontAlgn="base">
              <a:spcAft>
                <a:spcPct val="0"/>
              </a:spcAft>
            </a:pPr>
            <a:r>
              <a:rPr lang="en-US" altLang="zh-CN" sz="1333" b="1" u="sng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AFTER</a:t>
            </a:r>
          </a:p>
          <a:p>
            <a:pPr algn="ctr" defTabSz="608486" fontAlgn="base">
              <a:spcAft>
                <a:spcPct val="0"/>
              </a:spcAft>
            </a:pPr>
            <a:r>
              <a:rPr lang="en-US" altLang="zh-CN" sz="1333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TREATMENT</a:t>
            </a:r>
            <a:endParaRPr lang="zh-CN" altLang="en-US" sz="1333" b="1">
              <a:solidFill>
                <a:srgbClr val="00B0F0"/>
              </a:solidFill>
              <a:latin typeface="Verdana" panose="020B060403050404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6B31045-11E6-C1EF-BDFE-78236354FAE7}"/>
              </a:ext>
            </a:extLst>
          </p:cNvPr>
          <p:cNvSpPr txBox="1">
            <a:spLocks/>
          </p:cNvSpPr>
          <p:nvPr/>
        </p:nvSpPr>
        <p:spPr>
          <a:xfrm>
            <a:off x="3976916" y="3564342"/>
            <a:ext cx="29333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Improved </a:t>
            </a:r>
            <a:r>
              <a:rPr lang="en-US" sz="1000" err="1">
                <a:solidFill>
                  <a:srgbClr val="00A0DF">
                    <a:lumMod val="60000"/>
                    <a:lumOff val="40000"/>
                  </a:srgbClr>
                </a:solidFill>
              </a:rPr>
              <a:t>Limberg</a:t>
            </a: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 score in the </a:t>
            </a:r>
            <a:r>
              <a:rPr lang="en-US" sz="1000" u="sng">
                <a:solidFill>
                  <a:srgbClr val="00A0DF">
                    <a:lumMod val="60000"/>
                    <a:lumOff val="40000"/>
                  </a:srgbClr>
                </a:solidFill>
              </a:rPr>
              <a:t>same patient after treatment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52698AB-784D-E183-6711-37E46E39E3CD}"/>
              </a:ext>
            </a:extLst>
          </p:cNvPr>
          <p:cNvSpPr txBox="1">
            <a:spLocks/>
          </p:cNvSpPr>
          <p:nvPr/>
        </p:nvSpPr>
        <p:spPr>
          <a:xfrm>
            <a:off x="685184" y="1169477"/>
            <a:ext cx="323729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BWT = 5 mm in a patient with UC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7276F06-1638-3A55-42B9-7A1D60636279}"/>
              </a:ext>
            </a:extLst>
          </p:cNvPr>
          <p:cNvSpPr txBox="1">
            <a:spLocks/>
          </p:cNvSpPr>
          <p:nvPr/>
        </p:nvSpPr>
        <p:spPr>
          <a:xfrm>
            <a:off x="703324" y="3524422"/>
            <a:ext cx="32372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BWT = 3 mm in in the </a:t>
            </a:r>
            <a:r>
              <a:rPr lang="en-US" sz="1000" u="sng">
                <a:solidFill>
                  <a:srgbClr val="00A0DF">
                    <a:lumMod val="60000"/>
                    <a:lumOff val="40000"/>
                  </a:srgbClr>
                </a:solidFill>
              </a:rPr>
              <a:t>same patient after treatment</a:t>
            </a:r>
            <a:endParaRPr lang="en-US" sz="1000">
              <a:solidFill>
                <a:srgbClr val="00A0DF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1691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7072F-EACE-666E-9E38-76BCB1B5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Post-surgical examinations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7F22B1-0E35-2977-2AFE-4D3838FCF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403EA4-44BF-AD40-1C28-65AAE34348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IUS: intestinal ultrasound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Macedo, C. P., et al. (2022).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GE-Portuguese Journal of Gastroenterology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(3), 178-186.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AC0597D-D1DC-01F3-0F17-34B63C089A19}"/>
              </a:ext>
            </a:extLst>
          </p:cNvPr>
          <p:cNvSpPr/>
          <p:nvPr/>
        </p:nvSpPr>
        <p:spPr>
          <a:xfrm>
            <a:off x="4184013" y="3683155"/>
            <a:ext cx="4914076" cy="33302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parameters, particularly </a:t>
            </a: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loss of wall stratification and vascularization, are superior to clinical and inflammatory parameters in predicting recurrence.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61B125-B6BD-6659-95D4-70D802A519A1}"/>
              </a:ext>
            </a:extLst>
          </p:cNvPr>
          <p:cNvSpPr/>
          <p:nvPr/>
        </p:nvSpPr>
        <p:spPr>
          <a:xfrm>
            <a:off x="4184012" y="2942510"/>
            <a:ext cx="4950542" cy="25737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shows 75% diagnostic accuracy and correlated with endoscopic recurrence in postsurgical 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CD patients.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934B947-F390-6767-FE2C-3CCDEE4C204E}"/>
              </a:ext>
            </a:extLst>
          </p:cNvPr>
          <p:cNvSpPr/>
          <p:nvPr/>
        </p:nvSpPr>
        <p:spPr>
          <a:xfrm>
            <a:off x="4204296" y="4500979"/>
            <a:ext cx="4930258" cy="33302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Patients with BWT &gt; 3 mm have doubled risk of surgical recurrence than patients with BWT &lt; 3 mm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F1DC9F-EF01-FF2F-E15D-FB5FECD18864}"/>
              </a:ext>
            </a:extLst>
          </p:cNvPr>
          <p:cNvSpPr txBox="1"/>
          <p:nvPr/>
        </p:nvSpPr>
        <p:spPr>
          <a:xfrm>
            <a:off x="3123729" y="2373454"/>
            <a:ext cx="5615682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normal IUS could postpone or </a:t>
            </a:r>
            <a:r>
              <a:rPr lang="en-IN" sz="1333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avoid </a:t>
            </a:r>
            <a:r>
              <a:rPr lang="en-IN" sz="1333" b="1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ileocolonoscopy</a:t>
            </a:r>
            <a:endParaRPr lang="en-IN" sz="1333" b="1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30" name="Diagram 29">
            <a:extLst>
              <a:ext uri="{FF2B5EF4-FFF2-40B4-BE49-F238E27FC236}">
                <a16:creationId xmlns:a16="http://schemas.microsoft.com/office/drawing/2014/main" id="{F56CA575-6323-3395-4FEA-8C0EF961FA10}"/>
              </a:ext>
            </a:extLst>
          </p:cNvPr>
          <p:cNvGraphicFramePr/>
          <p:nvPr/>
        </p:nvGraphicFramePr>
        <p:xfrm>
          <a:off x="732440" y="843774"/>
          <a:ext cx="10908269" cy="1426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F023AB2-3098-4C54-607B-8DE4C26D3DEE}"/>
              </a:ext>
            </a:extLst>
          </p:cNvPr>
          <p:cNvSpPr/>
          <p:nvPr/>
        </p:nvSpPr>
        <p:spPr>
          <a:xfrm>
            <a:off x="732439" y="5333333"/>
            <a:ext cx="11032288" cy="428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is sensitive and specific at detecting postoperative recurrence and correlates well with </a:t>
            </a:r>
            <a:r>
              <a:rPr lang="en-US" sz="1333" b="1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ileocolonoscopy</a:t>
            </a:r>
            <a:r>
              <a:rPr lang="en-US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IN" sz="1333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F5F6CD-DAEB-4DBE-BC32-2C9B9BBE6568}"/>
              </a:ext>
            </a:extLst>
          </p:cNvPr>
          <p:cNvGrpSpPr/>
          <p:nvPr/>
        </p:nvGrpSpPr>
        <p:grpSpPr>
          <a:xfrm>
            <a:off x="3202399" y="2722564"/>
            <a:ext cx="810798" cy="2336269"/>
            <a:chOff x="6148794" y="2697544"/>
            <a:chExt cx="686790" cy="2050032"/>
          </a:xfrm>
        </p:grpSpPr>
        <p:sp>
          <p:nvSpPr>
            <p:cNvPr id="35" name="Google Shape;1331;p74">
              <a:extLst>
                <a:ext uri="{FF2B5EF4-FFF2-40B4-BE49-F238E27FC236}">
                  <a16:creationId xmlns:a16="http://schemas.microsoft.com/office/drawing/2014/main" id="{BD4D722B-00F9-450D-8148-218E3F6E69D4}"/>
                </a:ext>
              </a:extLst>
            </p:cNvPr>
            <p:cNvSpPr/>
            <p:nvPr/>
          </p:nvSpPr>
          <p:spPr>
            <a:xfrm>
              <a:off x="6148794" y="4060786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34;p74">
              <a:extLst>
                <a:ext uri="{FF2B5EF4-FFF2-40B4-BE49-F238E27FC236}">
                  <a16:creationId xmlns:a16="http://schemas.microsoft.com/office/drawing/2014/main" id="{9E6F188C-90EF-43ED-8F77-7A77A964881A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28;p74">
              <a:extLst>
                <a:ext uri="{FF2B5EF4-FFF2-40B4-BE49-F238E27FC236}">
                  <a16:creationId xmlns:a16="http://schemas.microsoft.com/office/drawing/2014/main" id="{844F01BA-26DE-4767-BA5C-9BE822E3589C}"/>
                </a:ext>
              </a:extLst>
            </p:cNvPr>
            <p:cNvSpPr/>
            <p:nvPr/>
          </p:nvSpPr>
          <p:spPr>
            <a:xfrm>
              <a:off x="6148794" y="2697544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8" name="Picture 6" descr="Elasticity ">
            <a:extLst>
              <a:ext uri="{FF2B5EF4-FFF2-40B4-BE49-F238E27FC236}">
                <a16:creationId xmlns:a16="http://schemas.microsoft.com/office/drawing/2014/main" id="{844C3ACA-1371-4CFC-B197-166C41D0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73" y="3649767"/>
            <a:ext cx="525141" cy="52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Bar graph with upward trend">
            <a:extLst>
              <a:ext uri="{FF2B5EF4-FFF2-40B4-BE49-F238E27FC236}">
                <a16:creationId xmlns:a16="http://schemas.microsoft.com/office/drawing/2014/main" id="{FC8516E0-D75B-42B2-806D-03B0CBA37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85915" y="2845793"/>
            <a:ext cx="572099" cy="572099"/>
          </a:xfrm>
          <a:prstGeom prst="rect">
            <a:avLst/>
          </a:prstGeom>
        </p:spPr>
      </p:pic>
      <p:pic>
        <p:nvPicPr>
          <p:cNvPr id="39" name="Graphic 38" descr="Sleep">
            <a:extLst>
              <a:ext uri="{FF2B5EF4-FFF2-40B4-BE49-F238E27FC236}">
                <a16:creationId xmlns:a16="http://schemas.microsoft.com/office/drawing/2014/main" id="{BB68BDB0-1E6C-4EC8-B57A-28B6C93045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97160" y="4386546"/>
            <a:ext cx="596565" cy="5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649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55898-F6EF-C73B-F5E4-A3556CDDE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Predicting recurrence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B7990-D97D-7591-0228-44063EF3DD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E23A0E-265A-0B9E-CA84-A402AEAC8C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BWT: bowel wall thickness; CD: Crohn’s disease; MH: mucosal healing; TH: transmural healing; IUS: intestinal ultrasound</a:t>
            </a:r>
          </a:p>
          <a:p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IN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Allocca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M., et al. (2021). 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Journal of Crohn's and Colitis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15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(1), 143-151.;2. </a:t>
            </a:r>
            <a:r>
              <a:rPr lang="en-US" b="0" i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Fraquelli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 M., et al. (2020). </a:t>
            </a:r>
            <a:r>
              <a:rPr lang="en-US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Digestive and Liver Disease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52</a:t>
            </a:r>
            <a:r>
              <a:rPr lang="en-US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(1), 9-18.</a:t>
            </a:r>
            <a:r>
              <a:rPr lang="en-IN" b="0" i="0">
                <a:solidFill>
                  <a:srgbClr val="222222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IN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9B24F1A-8ADB-FF94-9E80-0730B47CF163}"/>
              </a:ext>
            </a:extLst>
          </p:cNvPr>
          <p:cNvSpPr/>
          <p:nvPr/>
        </p:nvSpPr>
        <p:spPr>
          <a:xfrm>
            <a:off x="7322459" y="2971286"/>
            <a:ext cx="4557483" cy="38672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Unchanged or worsened BWT after 6 months from surgery or the post-operative persistence of BWT &gt;6 mm, predicts a high risk of clinical and surgical recurrence.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167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3389EFF-5FBD-69BB-A51E-B16B7955203D}"/>
              </a:ext>
            </a:extLst>
          </p:cNvPr>
          <p:cNvSpPr/>
          <p:nvPr/>
        </p:nvSpPr>
        <p:spPr>
          <a:xfrm>
            <a:off x="7327983" y="2279499"/>
            <a:ext cx="5002728" cy="407193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 on IUS predicts a lower risk of clinical relapse, hospitalization, &amp; surgery in the following year vs MH alone.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E66FF08-6D4F-659B-6684-38AF0BB402B4}"/>
              </a:ext>
            </a:extLst>
          </p:cNvPr>
          <p:cNvSpPr/>
          <p:nvPr/>
        </p:nvSpPr>
        <p:spPr>
          <a:xfrm>
            <a:off x="7286759" y="3750593"/>
            <a:ext cx="5103744" cy="30171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Patients with BWT &gt; 3 mm have doubled risk of surgical recurrence than patients with BWT &lt; 3 mm.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1167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578800-B9C8-C3FF-F13B-465DDB4BC7E5}"/>
              </a:ext>
            </a:extLst>
          </p:cNvPr>
          <p:cNvSpPr txBox="1"/>
          <p:nvPr/>
        </p:nvSpPr>
        <p:spPr>
          <a:xfrm>
            <a:off x="7288554" y="4312329"/>
            <a:ext cx="4973198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Absolute incidence of new surgical interventions positively correlates with increased BWT.</a:t>
            </a:r>
            <a:r>
              <a:rPr lang="en-US" sz="1167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2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0CC8D7-1C43-F878-C1DD-12A553A64F31}"/>
              </a:ext>
            </a:extLst>
          </p:cNvPr>
          <p:cNvSpPr txBox="1"/>
          <p:nvPr/>
        </p:nvSpPr>
        <p:spPr>
          <a:xfrm>
            <a:off x="6799944" y="1604094"/>
            <a:ext cx="5220443" cy="451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 defined by the normalization of BWT is more accurate than MH alone for predicting the risk of recurrence.</a:t>
            </a:r>
            <a:r>
              <a:rPr lang="en-IN" sz="1167" b="1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1</a:t>
            </a:r>
            <a:endParaRPr lang="en-IN" sz="1167" b="1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D7487807-4438-B3D9-7FAB-868BF33992B5}"/>
              </a:ext>
            </a:extLst>
          </p:cNvPr>
          <p:cNvSpPr/>
          <p:nvPr/>
        </p:nvSpPr>
        <p:spPr>
          <a:xfrm>
            <a:off x="1741715" y="5500424"/>
            <a:ext cx="8382001" cy="4280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333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IUS is a patient-friendly modality for monitoring and prognosticating CD.</a:t>
            </a:r>
            <a:r>
              <a:rPr lang="en-IN" sz="1333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</a:t>
            </a:r>
            <a:endParaRPr lang="en-IN" sz="1333" b="1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7152060-84A4-4BCF-BD2C-F52A719D7EF4}"/>
              </a:ext>
            </a:extLst>
          </p:cNvPr>
          <p:cNvGrpSpPr/>
          <p:nvPr/>
        </p:nvGrpSpPr>
        <p:grpSpPr>
          <a:xfrm>
            <a:off x="6500661" y="2193007"/>
            <a:ext cx="786098" cy="2753342"/>
            <a:chOff x="6148793" y="2697544"/>
            <a:chExt cx="686791" cy="2725277"/>
          </a:xfrm>
        </p:grpSpPr>
        <p:sp>
          <p:nvSpPr>
            <p:cNvPr id="34" name="Google Shape;1331;p74">
              <a:extLst>
                <a:ext uri="{FF2B5EF4-FFF2-40B4-BE49-F238E27FC236}">
                  <a16:creationId xmlns:a16="http://schemas.microsoft.com/office/drawing/2014/main" id="{A6AA71E9-D2E4-467C-8271-05743E4BFC86}"/>
                </a:ext>
              </a:extLst>
            </p:cNvPr>
            <p:cNvSpPr/>
            <p:nvPr/>
          </p:nvSpPr>
          <p:spPr>
            <a:xfrm>
              <a:off x="6148793" y="4736031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31;p74">
              <a:extLst>
                <a:ext uri="{FF2B5EF4-FFF2-40B4-BE49-F238E27FC236}">
                  <a16:creationId xmlns:a16="http://schemas.microsoft.com/office/drawing/2014/main" id="{EA059346-ABEC-40E5-A127-AEC04808141D}"/>
                </a:ext>
              </a:extLst>
            </p:cNvPr>
            <p:cNvSpPr/>
            <p:nvPr/>
          </p:nvSpPr>
          <p:spPr>
            <a:xfrm>
              <a:off x="6148794" y="4060786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768F3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34;p74">
              <a:extLst>
                <a:ext uri="{FF2B5EF4-FFF2-40B4-BE49-F238E27FC236}">
                  <a16:creationId xmlns:a16="http://schemas.microsoft.com/office/drawing/2014/main" id="{67557F4E-7B67-48A1-B2BE-7099DB0A59C2}"/>
                </a:ext>
              </a:extLst>
            </p:cNvPr>
            <p:cNvSpPr/>
            <p:nvPr/>
          </p:nvSpPr>
          <p:spPr>
            <a:xfrm>
              <a:off x="6148794" y="3382030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0A554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28;p74">
              <a:extLst>
                <a:ext uri="{FF2B5EF4-FFF2-40B4-BE49-F238E27FC236}">
                  <a16:creationId xmlns:a16="http://schemas.microsoft.com/office/drawing/2014/main" id="{978A9E47-4B37-41FB-8B0E-4291E9DCA09D}"/>
                </a:ext>
              </a:extLst>
            </p:cNvPr>
            <p:cNvSpPr/>
            <p:nvPr/>
          </p:nvSpPr>
          <p:spPr>
            <a:xfrm>
              <a:off x="6148794" y="2697544"/>
              <a:ext cx="686790" cy="686790"/>
            </a:xfrm>
            <a:prstGeom prst="wedgeRectCallout">
              <a:avLst>
                <a:gd name="adj1" fmla="val -20833"/>
                <a:gd name="adj2" fmla="val 625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2333">
                <a:solidFill>
                  <a:srgbClr val="1A5D8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" name="Graphic 5" descr="Downward trend">
            <a:extLst>
              <a:ext uri="{FF2B5EF4-FFF2-40B4-BE49-F238E27FC236}">
                <a16:creationId xmlns:a16="http://schemas.microsoft.com/office/drawing/2014/main" id="{28FF6DF9-3344-4C25-ACD5-5ABFCB54A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28849" y="2204802"/>
            <a:ext cx="679283" cy="679283"/>
          </a:xfrm>
          <a:prstGeom prst="rect">
            <a:avLst/>
          </a:prstGeom>
        </p:spPr>
      </p:pic>
      <p:pic>
        <p:nvPicPr>
          <p:cNvPr id="8" name="Graphic 7" descr="Upward trend">
            <a:extLst>
              <a:ext uri="{FF2B5EF4-FFF2-40B4-BE49-F238E27FC236}">
                <a16:creationId xmlns:a16="http://schemas.microsoft.com/office/drawing/2014/main" id="{94861BD9-C9BE-4A89-8B6D-AA8EBE3758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44173" y="2947751"/>
            <a:ext cx="598448" cy="598448"/>
          </a:xfrm>
          <a:prstGeom prst="rect">
            <a:avLst/>
          </a:prstGeom>
        </p:spPr>
      </p:pic>
      <p:pic>
        <p:nvPicPr>
          <p:cNvPr id="10" name="Graphic 9" descr="Hospital">
            <a:extLst>
              <a:ext uri="{FF2B5EF4-FFF2-40B4-BE49-F238E27FC236}">
                <a16:creationId xmlns:a16="http://schemas.microsoft.com/office/drawing/2014/main" id="{7D84302C-F75B-49A3-A0D4-970162B978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02169" y="3638574"/>
            <a:ext cx="589823" cy="589823"/>
          </a:xfrm>
          <a:prstGeom prst="rect">
            <a:avLst/>
          </a:prstGeom>
        </p:spPr>
      </p:pic>
      <p:pic>
        <p:nvPicPr>
          <p:cNvPr id="35" name="Graphic 34" descr="Sleep">
            <a:extLst>
              <a:ext uri="{FF2B5EF4-FFF2-40B4-BE49-F238E27FC236}">
                <a16:creationId xmlns:a16="http://schemas.microsoft.com/office/drawing/2014/main" id="{41A685F5-71DA-49B6-BF1D-ED1F554025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95427" y="4312329"/>
            <a:ext cx="596565" cy="596565"/>
          </a:xfrm>
          <a:prstGeom prst="rect">
            <a:avLst/>
          </a:prstGeom>
        </p:spPr>
      </p:pic>
      <p:pic>
        <p:nvPicPr>
          <p:cNvPr id="9" name="图片 1" descr="图2">
            <a:extLst>
              <a:ext uri="{FF2B5EF4-FFF2-40B4-BE49-F238E27FC236}">
                <a16:creationId xmlns:a16="http://schemas.microsoft.com/office/drawing/2014/main" id="{16FE42F3-E321-6B3E-A93B-44D2E64AD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9" t="12821" r="20764" b="8845"/>
          <a:stretch/>
        </p:blipFill>
        <p:spPr bwMode="auto">
          <a:xfrm>
            <a:off x="312057" y="1564180"/>
            <a:ext cx="3727827" cy="353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" descr="图3">
            <a:extLst>
              <a:ext uri="{FF2B5EF4-FFF2-40B4-BE49-F238E27FC236}">
                <a16:creationId xmlns:a16="http://schemas.microsoft.com/office/drawing/2014/main" id="{B078E690-1CE2-EAD1-766E-1FC2D6E66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9" t="13205" r="18001" b="8590"/>
          <a:stretch/>
        </p:blipFill>
        <p:spPr bwMode="auto">
          <a:xfrm>
            <a:off x="3796422" y="2232598"/>
            <a:ext cx="2494368" cy="225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F23BCD6-B442-CFE5-9FC7-BF730550B7CB}"/>
              </a:ext>
            </a:extLst>
          </p:cNvPr>
          <p:cNvSpPr txBox="1">
            <a:spLocks/>
          </p:cNvSpPr>
          <p:nvPr/>
        </p:nvSpPr>
        <p:spPr>
          <a:xfrm>
            <a:off x="547296" y="1568619"/>
            <a:ext cx="323729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BWT = 6 mm in a patient with UC, IUS showed anastomotic bowel wall thickness and poor peristalsis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A6D294-C302-F73C-14AD-E5748A68F2DC}"/>
              </a:ext>
            </a:extLst>
          </p:cNvPr>
          <p:cNvSpPr txBox="1"/>
          <p:nvPr/>
        </p:nvSpPr>
        <p:spPr>
          <a:xfrm>
            <a:off x="48260" y="5169648"/>
            <a:ext cx="6405038" cy="476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IUS images kindly provided by A/Prof. Ren Mao, First Affiliated Hospital of Sun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University, China</a:t>
            </a:r>
          </a:p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 defTabSz="571477">
              <a:defRPr/>
            </a:pPr>
            <a:endParaRPr lang="en-US" sz="833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A5C74A-DDFB-8801-D507-2F95FCC3EFDA}"/>
              </a:ext>
            </a:extLst>
          </p:cNvPr>
          <p:cNvSpPr txBox="1"/>
          <p:nvPr/>
        </p:nvSpPr>
        <p:spPr>
          <a:xfrm>
            <a:off x="571494" y="1238734"/>
            <a:ext cx="6295570" cy="2974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NZ" sz="1333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images after right hemicolectomy in a patient with CD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1E99AC-8727-1E2D-19A4-412DDF1357F0}"/>
              </a:ext>
            </a:extLst>
          </p:cNvPr>
          <p:cNvSpPr txBox="1">
            <a:spLocks/>
          </p:cNvSpPr>
          <p:nvPr/>
        </p:nvSpPr>
        <p:spPr>
          <a:xfrm>
            <a:off x="3708400" y="2218137"/>
            <a:ext cx="269965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lvl="0" algn="ctr" defTabSz="685800" fontAlgn="auto">
              <a:spcBef>
                <a:spcPts val="0"/>
              </a:spcBef>
              <a:spcAft>
                <a:spcPts val="0"/>
              </a:spcAft>
              <a:defRPr sz="1600" b="1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41350" indent="-280988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latin typeface="Verdana" charset="0"/>
                <a:ea typeface="Verdana" charset="0"/>
                <a:cs typeface="Verdana" charset="0"/>
              </a:defRPr>
            </a:lvl2pPr>
            <a:lvl3pPr marL="877824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latin typeface="Verdana" charset="0"/>
                <a:ea typeface="Verdana" charset="0"/>
                <a:cs typeface="Verdana" charset="0"/>
              </a:defRPr>
            </a:lvl3pPr>
            <a:lvl4pPr marL="1316736" indent="-24140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latin typeface="Verdana" charset="0"/>
                <a:ea typeface="Verdana" charset="0"/>
                <a:cs typeface="Verdana" charset="0"/>
              </a:defRPr>
            </a:lvl4pPr>
            <a:lvl5pPr marL="1785557" indent="-229362" eaLnBrk="1" hangingPunct="1">
              <a:lnSpc>
                <a:spcPct val="10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latin typeface="Verdana" charset="0"/>
                <a:ea typeface="Verdana" charset="0"/>
                <a:cs typeface="Verdana" charset="0"/>
              </a:defRPr>
            </a:lvl5pPr>
            <a:lvl6pPr marL="2131468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6pPr>
            <a:lvl7pPr marL="2477111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7pPr>
            <a:lvl8pPr marL="2822754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8pPr>
            <a:lvl9pPr marL="3168397" indent="-230429" fontAlgn="base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latin typeface="+mn-lt"/>
                <a:ea typeface="+mn-ea"/>
                <a:cs typeface="+mn-cs"/>
              </a:defRPr>
            </a:lvl9pPr>
          </a:lstStyle>
          <a:p>
            <a:pPr defTabSz="571477">
              <a:defRPr/>
            </a:pPr>
            <a:r>
              <a:rPr lang="en-US" sz="1000" err="1">
                <a:solidFill>
                  <a:srgbClr val="00A0DF">
                    <a:lumMod val="60000"/>
                    <a:lumOff val="40000"/>
                  </a:srgbClr>
                </a:solidFill>
              </a:rPr>
              <a:t>Limberg</a:t>
            </a:r>
            <a:r>
              <a:rPr lang="en-US" sz="1000">
                <a:solidFill>
                  <a:srgbClr val="00A0DF">
                    <a:lumMod val="60000"/>
                    <a:lumOff val="40000"/>
                  </a:srgbClr>
                </a:solidFill>
              </a:rPr>
              <a:t> score = Class III</a:t>
            </a:r>
          </a:p>
        </p:txBody>
      </p:sp>
    </p:spTree>
    <p:extLst>
      <p:ext uri="{BB962C8B-B14F-4D97-AF65-F5344CB8AC3E}">
        <p14:creationId xmlns:p14="http://schemas.microsoft.com/office/powerpoint/2010/main" val="251616344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3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2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9562-6208-4f6e-9fc9-2656ac50773a" xsi:nil="true"/>
    <lcf76f155ced4ddcb4097134ff3c332f xmlns="2f5a00a0-00a9-4ebd-ab83-b670282423d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43893CAC188448441914B5AD973FC" ma:contentTypeVersion="16" ma:contentTypeDescription="Create a new document." ma:contentTypeScope="" ma:versionID="2a3f3a897111ce8682617aa389c4320b">
  <xsd:schema xmlns:xsd="http://www.w3.org/2001/XMLSchema" xmlns:xs="http://www.w3.org/2001/XMLSchema" xmlns:p="http://schemas.microsoft.com/office/2006/metadata/properties" xmlns:ns2="2f5a00a0-00a9-4ebd-ab83-b670282423d5" xmlns:ns3="9da69562-6208-4f6e-9fc9-2656ac50773a" targetNamespace="http://schemas.microsoft.com/office/2006/metadata/properties" ma:root="true" ma:fieldsID="9e7315fea212fa681c7ce3d70417468c" ns2:_="" ns3:_="">
    <xsd:import namespace="2f5a00a0-00a9-4ebd-ab83-b670282423d5"/>
    <xsd:import namespace="9da69562-6208-4f6e-9fc9-2656ac50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a00a0-00a9-4ebd-ab83-b67028242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9562-6208-4f6e-9fc9-2656ac50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918e6-1677-47b1-bb66-e2ea32331702}" ma:internalName="TaxCatchAll" ma:showField="CatchAllData" ma:web="9da69562-6208-4f6e-9fc9-2656ac50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ACE993-2478-4552-8AF2-AC44C377BC2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5C30C9-B24C-4F83-AE30-F3F14435F397}">
  <ds:schemaRefs>
    <ds:schemaRef ds:uri="2f5a00a0-00a9-4ebd-ab83-b670282423d5"/>
    <ds:schemaRef ds:uri="http://purl.org/dc/dcmitype/"/>
    <ds:schemaRef ds:uri="http://schemas.microsoft.com/office/2006/documentManagement/types"/>
    <ds:schemaRef ds:uri="9da69562-6208-4f6e-9fc9-2656ac50773a"/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B84376B-A00F-4A07-ADC9-BD85AC0179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a00a0-00a9-4ebd-ab83-b670282423d5"/>
    <ds:schemaRef ds:uri="9da69562-6208-4f6e-9fc9-2656ac50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1917</Words>
  <Application>Microsoft Office PowerPoint</Application>
  <PresentationFormat>Widescreen</PresentationFormat>
  <Paragraphs>201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Georgia</vt:lpstr>
      <vt:lpstr>Roboto Condensed</vt:lpstr>
      <vt:lpstr>Roboto Medium</vt:lpstr>
      <vt:lpstr>Verdana</vt:lpstr>
      <vt:lpstr>Janssen Our Promise Widescreen - COOL</vt:lpstr>
      <vt:lpstr>3_Janssen Our Promise Widescreen - COOL</vt:lpstr>
      <vt:lpstr>2_Janssen Our Promise Widescreen - COOL</vt:lpstr>
      <vt:lpstr>Chapter 9: Clinical Implications - IUS for Excellence in IBD Management</vt:lpstr>
      <vt:lpstr>About IUS Primer module</vt:lpstr>
      <vt:lpstr>Special thanks to IUS Primer AOCC working group members</vt:lpstr>
      <vt:lpstr>Learning Objectives</vt:lpstr>
      <vt:lpstr>Overall role of IUS in IBD management</vt:lpstr>
      <vt:lpstr>POCUS for expedited diagnosis of IBD in ED – a video case study </vt:lpstr>
      <vt:lpstr>Predicting drug responses</vt:lpstr>
      <vt:lpstr>Post-surgical examinations</vt:lpstr>
      <vt:lpstr>Predicting recurrence</vt:lpstr>
      <vt:lpstr>Role of IUS in managing IBD during pregnancy</vt:lpstr>
      <vt:lpstr>IUS for managing IBD during pregnancy</vt:lpstr>
      <vt:lpstr>Point of care IUS algorithm for “treat-to-target” strategy</vt:lpstr>
    </vt:vector>
  </TitlesOfParts>
  <Company>JNJ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9: Clinical Implications - IUS for Excellence in IBD Management</dc:title>
  <dc:creator>Ho, Aloysius [JACSG NON J&amp;J]</dc:creator>
  <cp:lastModifiedBy>Ho, Aloysius [JACSG NON J&amp;J]</cp:lastModifiedBy>
  <cp:revision>1</cp:revision>
  <dcterms:created xsi:type="dcterms:W3CDTF">2023-01-31T09:10:10Z</dcterms:created>
  <dcterms:modified xsi:type="dcterms:W3CDTF">2023-02-01T03:26:30Z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0x01010086943893CAC188448441914B5AD973FC</vt:lpwstr>
  </property>
  <property fmtid="{D5CDD505-2E9C-101B-9397-08002B2CF9AE}" pid="3" name="MediaServiceImageTags">
    <vt:lpwstr/>
  </property>
</Properties>
</file>